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Canva Sans" panose="020B0503030501040103" pitchFamily="34" charset="0"/>
      <p:regular r:id="rId20"/>
    </p:embeddedFont>
    <p:embeddedFont>
      <p:font typeface="Canva Sans Bold" panose="020B0803030501040103" pitchFamily="34" charset="0"/>
      <p:regular r:id="rId21"/>
      <p:bold r:id="rId22"/>
    </p:embeddedFont>
    <p:embeddedFont>
      <p:font typeface="TT Chocolates" panose="02000503020000020003" pitchFamily="2" charset="77"/>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35" autoAdjust="0"/>
  </p:normalViewPr>
  <p:slideViewPr>
    <p:cSldViewPr>
      <p:cViewPr varScale="1">
        <p:scale>
          <a:sx n="76" d="100"/>
          <a:sy n="76" d="100"/>
        </p:scale>
        <p:origin x="76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sp>
        <p:nvSpPr>
          <p:cNvPr id="2" name="Freeform 2"/>
          <p:cNvSpPr/>
          <p:nvPr/>
        </p:nvSpPr>
        <p:spPr>
          <a:xfrm>
            <a:off x="-4070178" y="-4675432"/>
            <a:ext cx="12965360" cy="12236058"/>
          </a:xfrm>
          <a:custGeom>
            <a:avLst/>
            <a:gdLst/>
            <a:ahLst/>
            <a:cxnLst/>
            <a:rect l="l" t="t" r="r" b="b"/>
            <a:pathLst>
              <a:path w="12965360" h="12236058">
                <a:moveTo>
                  <a:pt x="0" y="0"/>
                </a:moveTo>
                <a:lnTo>
                  <a:pt x="12965360" y="0"/>
                </a:lnTo>
                <a:lnTo>
                  <a:pt x="12965360" y="12236058"/>
                </a:lnTo>
                <a:lnTo>
                  <a:pt x="0" y="12236058"/>
                </a:lnTo>
                <a:lnTo>
                  <a:pt x="0" y="0"/>
                </a:lnTo>
                <a:close/>
              </a:path>
            </a:pathLst>
          </a:custGeom>
          <a:blipFill>
            <a:blip r:embed="rId2"/>
            <a:stretch>
              <a:fillRect/>
            </a:stretch>
          </a:blipFill>
        </p:spPr>
        <p:txBody>
          <a:bodyPr/>
          <a:lstStyle/>
          <a:p>
            <a:endParaRPr lang="en-US"/>
          </a:p>
        </p:txBody>
      </p:sp>
      <p:sp>
        <p:nvSpPr>
          <p:cNvPr id="3" name="Freeform 3"/>
          <p:cNvSpPr/>
          <p:nvPr/>
        </p:nvSpPr>
        <p:spPr>
          <a:xfrm>
            <a:off x="10989266" y="3113469"/>
            <a:ext cx="12113698" cy="11376781"/>
          </a:xfrm>
          <a:custGeom>
            <a:avLst/>
            <a:gdLst/>
            <a:ahLst/>
            <a:cxnLst/>
            <a:rect l="l" t="t" r="r" b="b"/>
            <a:pathLst>
              <a:path w="12113698" h="11376781">
                <a:moveTo>
                  <a:pt x="0" y="0"/>
                </a:moveTo>
                <a:lnTo>
                  <a:pt x="12113698" y="0"/>
                </a:lnTo>
                <a:lnTo>
                  <a:pt x="12113698" y="11376782"/>
                </a:lnTo>
                <a:lnTo>
                  <a:pt x="0" y="11376782"/>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398214" y="3380169"/>
            <a:ext cx="15491571" cy="1407340"/>
          </a:xfrm>
          <a:prstGeom prst="rect">
            <a:avLst/>
          </a:prstGeom>
        </p:spPr>
        <p:txBody>
          <a:bodyPr lIns="0" tIns="0" rIns="0" bIns="0" rtlCol="0" anchor="t">
            <a:spAutoFit/>
          </a:bodyPr>
          <a:lstStyle/>
          <a:p>
            <a:pPr algn="ctr">
              <a:lnSpc>
                <a:spcPts val="10474"/>
              </a:lnSpc>
            </a:pPr>
            <a:r>
              <a:rPr lang="en-US" sz="11025">
                <a:solidFill>
                  <a:srgbClr val="B244A2"/>
                </a:solidFill>
                <a:latin typeface="Canva Sans Bold"/>
              </a:rPr>
              <a:t>Mentoring</a:t>
            </a:r>
          </a:p>
        </p:txBody>
      </p:sp>
      <p:sp>
        <p:nvSpPr>
          <p:cNvPr id="5" name="TextBox 5"/>
          <p:cNvSpPr txBox="1"/>
          <p:nvPr/>
        </p:nvSpPr>
        <p:spPr>
          <a:xfrm>
            <a:off x="4114121" y="4968336"/>
            <a:ext cx="10059758" cy="997807"/>
          </a:xfrm>
          <a:prstGeom prst="rect">
            <a:avLst/>
          </a:prstGeom>
        </p:spPr>
        <p:txBody>
          <a:bodyPr lIns="0" tIns="0" rIns="0" bIns="0" rtlCol="0" anchor="t">
            <a:spAutoFit/>
          </a:bodyPr>
          <a:lstStyle/>
          <a:p>
            <a:pPr algn="ctr">
              <a:lnSpc>
                <a:spcPts val="3928"/>
              </a:lnSpc>
            </a:pPr>
            <a:r>
              <a:rPr lang="en-US" sz="3445">
                <a:solidFill>
                  <a:srgbClr val="B244A2"/>
                </a:solidFill>
                <a:latin typeface="TT Chocolates"/>
              </a:rPr>
              <a:t>Understanding the world around us </a:t>
            </a:r>
          </a:p>
          <a:p>
            <a:pPr algn="ctr">
              <a:lnSpc>
                <a:spcPts val="3928"/>
              </a:lnSpc>
            </a:pPr>
            <a:r>
              <a:rPr lang="en-US" sz="3445">
                <a:solidFill>
                  <a:srgbClr val="B244A2"/>
                </a:solidFill>
                <a:latin typeface="TT Chocolates"/>
              </a:rPr>
              <a:t>A look into Belarus</a:t>
            </a:r>
          </a:p>
        </p:txBody>
      </p:sp>
      <p:sp>
        <p:nvSpPr>
          <p:cNvPr id="6" name="TextBox 6"/>
          <p:cNvSpPr txBox="1"/>
          <p:nvPr/>
        </p:nvSpPr>
        <p:spPr>
          <a:xfrm>
            <a:off x="4364825" y="6175693"/>
            <a:ext cx="5639216" cy="262430"/>
          </a:xfrm>
          <a:prstGeom prst="rect">
            <a:avLst/>
          </a:prstGeom>
        </p:spPr>
        <p:txBody>
          <a:bodyPr lIns="0" tIns="0" rIns="0" bIns="0" rtlCol="0" anchor="t">
            <a:spAutoFit/>
          </a:bodyPr>
          <a:lstStyle/>
          <a:p>
            <a:pPr algn="r">
              <a:lnSpc>
                <a:spcPts val="2081"/>
              </a:lnSpc>
            </a:pPr>
            <a:r>
              <a:rPr lang="en-US" sz="2081">
                <a:solidFill>
                  <a:srgbClr val="B244A2"/>
                </a:solidFill>
                <a:latin typeface="Canva Sans"/>
              </a:rPr>
              <a:t>Abbie Hodge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sp>
        <p:nvSpPr>
          <p:cNvPr id="2" name="Freeform 2"/>
          <p:cNvSpPr/>
          <p:nvPr/>
        </p:nvSpPr>
        <p:spPr>
          <a:xfrm>
            <a:off x="6053826" y="-11298991"/>
            <a:ext cx="17562161" cy="16493796"/>
          </a:xfrm>
          <a:custGeom>
            <a:avLst/>
            <a:gdLst/>
            <a:ahLst/>
            <a:cxnLst/>
            <a:rect l="l" t="t" r="r" b="b"/>
            <a:pathLst>
              <a:path w="17562161" h="16493796">
                <a:moveTo>
                  <a:pt x="0" y="0"/>
                </a:moveTo>
                <a:lnTo>
                  <a:pt x="17562161" y="0"/>
                </a:lnTo>
                <a:lnTo>
                  <a:pt x="17562161" y="16493796"/>
                </a:lnTo>
                <a:lnTo>
                  <a:pt x="0" y="16493796"/>
                </a:lnTo>
                <a:lnTo>
                  <a:pt x="0" y="0"/>
                </a:lnTo>
                <a:close/>
              </a:path>
            </a:pathLst>
          </a:custGeom>
          <a:blipFill>
            <a:blip r:embed="rId2"/>
            <a:stretch>
              <a:fillRect/>
            </a:stretch>
          </a:blipFill>
        </p:spPr>
        <p:txBody>
          <a:bodyPr/>
          <a:lstStyle/>
          <a:p>
            <a:endParaRPr lang="en-US"/>
          </a:p>
        </p:txBody>
      </p:sp>
      <p:sp>
        <p:nvSpPr>
          <p:cNvPr id="3" name="Freeform 3"/>
          <p:cNvSpPr/>
          <p:nvPr/>
        </p:nvSpPr>
        <p:spPr>
          <a:xfrm>
            <a:off x="-6180728" y="-9614490"/>
            <a:ext cx="14418844" cy="14418844"/>
          </a:xfrm>
          <a:custGeom>
            <a:avLst/>
            <a:gdLst/>
            <a:ahLst/>
            <a:cxnLst/>
            <a:rect l="l" t="t" r="r" b="b"/>
            <a:pathLst>
              <a:path w="14418844" h="14418844">
                <a:moveTo>
                  <a:pt x="0" y="0"/>
                </a:moveTo>
                <a:lnTo>
                  <a:pt x="14418844" y="0"/>
                </a:lnTo>
                <a:lnTo>
                  <a:pt x="14418844" y="14418843"/>
                </a:lnTo>
                <a:lnTo>
                  <a:pt x="0" y="14418843"/>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767356" y="2434114"/>
            <a:ext cx="10183288" cy="3104875"/>
            <a:chOff x="0" y="0"/>
            <a:chExt cx="2682018" cy="817745"/>
          </a:xfrm>
        </p:grpSpPr>
        <p:sp>
          <p:nvSpPr>
            <p:cNvPr id="5" name="Freeform 5"/>
            <p:cNvSpPr/>
            <p:nvPr/>
          </p:nvSpPr>
          <p:spPr>
            <a:xfrm>
              <a:off x="0" y="0"/>
              <a:ext cx="2682018" cy="817745"/>
            </a:xfrm>
            <a:custGeom>
              <a:avLst/>
              <a:gdLst/>
              <a:ahLst/>
              <a:cxnLst/>
              <a:rect l="l" t="t" r="r" b="b"/>
              <a:pathLst>
                <a:path w="2682018" h="817745">
                  <a:moveTo>
                    <a:pt x="0" y="0"/>
                  </a:moveTo>
                  <a:lnTo>
                    <a:pt x="2682018" y="0"/>
                  </a:lnTo>
                  <a:lnTo>
                    <a:pt x="2682018" y="817745"/>
                  </a:lnTo>
                  <a:lnTo>
                    <a:pt x="0" y="817745"/>
                  </a:lnTo>
                  <a:close/>
                </a:path>
              </a:pathLst>
            </a:custGeom>
            <a:solidFill>
              <a:srgbClr val="FFFFFF"/>
            </a:solidFill>
          </p:spPr>
          <p:txBody>
            <a:bodyPr/>
            <a:lstStyle/>
            <a:p>
              <a:endParaRPr lang="en-US"/>
            </a:p>
          </p:txBody>
        </p:sp>
        <p:sp>
          <p:nvSpPr>
            <p:cNvPr id="6" name="TextBox 6"/>
            <p:cNvSpPr txBox="1"/>
            <p:nvPr/>
          </p:nvSpPr>
          <p:spPr>
            <a:xfrm>
              <a:off x="0" y="47625"/>
              <a:ext cx="2682018" cy="770120"/>
            </a:xfrm>
            <a:prstGeom prst="rect">
              <a:avLst/>
            </a:prstGeom>
          </p:spPr>
          <p:txBody>
            <a:bodyPr lIns="50800" tIns="50800" rIns="50800" bIns="50800" rtlCol="0" anchor="ctr"/>
            <a:lstStyle/>
            <a:p>
              <a:pPr algn="ctr">
                <a:lnSpc>
                  <a:spcPts val="2081"/>
                </a:lnSpc>
              </a:pPr>
              <a:endParaRPr/>
            </a:p>
          </p:txBody>
        </p:sp>
      </p:grpSp>
      <p:sp>
        <p:nvSpPr>
          <p:cNvPr id="7" name="TextBox 7"/>
          <p:cNvSpPr txBox="1"/>
          <p:nvPr/>
        </p:nvSpPr>
        <p:spPr>
          <a:xfrm>
            <a:off x="1028700" y="583762"/>
            <a:ext cx="11994215" cy="1152525"/>
          </a:xfrm>
          <a:prstGeom prst="rect">
            <a:avLst/>
          </a:prstGeom>
        </p:spPr>
        <p:txBody>
          <a:bodyPr lIns="0" tIns="0" rIns="0" bIns="0" rtlCol="0" anchor="t">
            <a:spAutoFit/>
          </a:bodyPr>
          <a:lstStyle/>
          <a:p>
            <a:pPr>
              <a:lnSpc>
                <a:spcPts val="9000"/>
              </a:lnSpc>
            </a:pPr>
            <a:r>
              <a:rPr lang="en-US" sz="7500">
                <a:solidFill>
                  <a:srgbClr val="B244A2"/>
                </a:solidFill>
                <a:latin typeface="Canva Sans Bold"/>
              </a:rPr>
              <a:t>A look into Belarus</a:t>
            </a:r>
          </a:p>
        </p:txBody>
      </p:sp>
      <p:sp>
        <p:nvSpPr>
          <p:cNvPr id="8" name="TextBox 8"/>
          <p:cNvSpPr txBox="1"/>
          <p:nvPr/>
        </p:nvSpPr>
        <p:spPr>
          <a:xfrm>
            <a:off x="12564866" y="187522"/>
            <a:ext cx="5379391" cy="2506980"/>
          </a:xfrm>
          <a:prstGeom prst="rect">
            <a:avLst/>
          </a:prstGeom>
        </p:spPr>
        <p:txBody>
          <a:bodyPr lIns="0" tIns="0" rIns="0" bIns="0" rtlCol="0" anchor="t">
            <a:spAutoFit/>
          </a:bodyPr>
          <a:lstStyle/>
          <a:p>
            <a:pPr algn="ctr">
              <a:lnSpc>
                <a:spcPts val="4049"/>
              </a:lnSpc>
            </a:pPr>
            <a:r>
              <a:rPr lang="en-US" sz="2699">
                <a:solidFill>
                  <a:srgbClr val="B244A2"/>
                </a:solidFill>
                <a:latin typeface="Canva Sans Bold"/>
              </a:rPr>
              <a:t>The girl I mentor shared with me her life experience/ what Belarus is like... I have consent from her to anonymously share her story. </a:t>
            </a:r>
          </a:p>
        </p:txBody>
      </p:sp>
      <p:sp>
        <p:nvSpPr>
          <p:cNvPr id="9" name="TextBox 9"/>
          <p:cNvSpPr txBox="1"/>
          <p:nvPr/>
        </p:nvSpPr>
        <p:spPr>
          <a:xfrm>
            <a:off x="1011918" y="2627930"/>
            <a:ext cx="9694163" cy="2647950"/>
          </a:xfrm>
          <a:prstGeom prst="rect">
            <a:avLst/>
          </a:prstGeom>
        </p:spPr>
        <p:txBody>
          <a:bodyPr lIns="0" tIns="0" rIns="0" bIns="0" rtlCol="0" anchor="t">
            <a:spAutoFit/>
          </a:bodyPr>
          <a:lstStyle/>
          <a:p>
            <a:pPr algn="ctr">
              <a:lnSpc>
                <a:spcPts val="4200"/>
              </a:lnSpc>
            </a:pPr>
            <a:r>
              <a:rPr lang="en-US" sz="3000">
                <a:solidFill>
                  <a:srgbClr val="B244A2"/>
                </a:solidFill>
                <a:latin typeface="Canva Sans"/>
              </a:rPr>
              <a:t>CULTURE: Old culture-puppet, drama, and musical theaters. “In our blood to quote our old writers, know their biographies, and visit where they lived.” Go to graves/ monuments of military or cultural figures once/ twice a year with school.</a:t>
            </a:r>
          </a:p>
        </p:txBody>
      </p:sp>
      <p:grpSp>
        <p:nvGrpSpPr>
          <p:cNvPr id="10" name="Group 10"/>
          <p:cNvGrpSpPr/>
          <p:nvPr/>
        </p:nvGrpSpPr>
        <p:grpSpPr>
          <a:xfrm>
            <a:off x="767356" y="6153425"/>
            <a:ext cx="10183288" cy="3306445"/>
            <a:chOff x="0" y="0"/>
            <a:chExt cx="2682018" cy="870833"/>
          </a:xfrm>
        </p:grpSpPr>
        <p:sp>
          <p:nvSpPr>
            <p:cNvPr id="11" name="Freeform 11"/>
            <p:cNvSpPr/>
            <p:nvPr/>
          </p:nvSpPr>
          <p:spPr>
            <a:xfrm>
              <a:off x="0" y="0"/>
              <a:ext cx="2682018" cy="870833"/>
            </a:xfrm>
            <a:custGeom>
              <a:avLst/>
              <a:gdLst/>
              <a:ahLst/>
              <a:cxnLst/>
              <a:rect l="l" t="t" r="r" b="b"/>
              <a:pathLst>
                <a:path w="2682018" h="870833">
                  <a:moveTo>
                    <a:pt x="0" y="0"/>
                  </a:moveTo>
                  <a:lnTo>
                    <a:pt x="2682018" y="0"/>
                  </a:lnTo>
                  <a:lnTo>
                    <a:pt x="2682018" y="870833"/>
                  </a:lnTo>
                  <a:lnTo>
                    <a:pt x="0" y="870833"/>
                  </a:lnTo>
                  <a:close/>
                </a:path>
              </a:pathLst>
            </a:custGeom>
            <a:solidFill>
              <a:srgbClr val="FFFFFF"/>
            </a:solidFill>
          </p:spPr>
          <p:txBody>
            <a:bodyPr/>
            <a:lstStyle/>
            <a:p>
              <a:endParaRPr lang="en-US"/>
            </a:p>
          </p:txBody>
        </p:sp>
        <p:sp>
          <p:nvSpPr>
            <p:cNvPr id="12" name="TextBox 12"/>
            <p:cNvSpPr txBox="1"/>
            <p:nvPr/>
          </p:nvSpPr>
          <p:spPr>
            <a:xfrm>
              <a:off x="0" y="47625"/>
              <a:ext cx="2682018" cy="823208"/>
            </a:xfrm>
            <a:prstGeom prst="rect">
              <a:avLst/>
            </a:prstGeom>
          </p:spPr>
          <p:txBody>
            <a:bodyPr lIns="50800" tIns="50800" rIns="50800" bIns="50800" rtlCol="0" anchor="ctr"/>
            <a:lstStyle/>
            <a:p>
              <a:pPr algn="ctr">
                <a:lnSpc>
                  <a:spcPts val="2081"/>
                </a:lnSpc>
              </a:pPr>
              <a:endParaRPr/>
            </a:p>
          </p:txBody>
        </p:sp>
      </p:grpSp>
      <p:sp>
        <p:nvSpPr>
          <p:cNvPr id="13" name="TextBox 13"/>
          <p:cNvSpPr txBox="1"/>
          <p:nvPr/>
        </p:nvSpPr>
        <p:spPr>
          <a:xfrm>
            <a:off x="1011918" y="6353313"/>
            <a:ext cx="9694163" cy="2555240"/>
          </a:xfrm>
          <a:prstGeom prst="rect">
            <a:avLst/>
          </a:prstGeom>
        </p:spPr>
        <p:txBody>
          <a:bodyPr lIns="0" tIns="0" rIns="0" bIns="0" rtlCol="0" anchor="t">
            <a:spAutoFit/>
          </a:bodyPr>
          <a:lstStyle/>
          <a:p>
            <a:pPr algn="ctr">
              <a:lnSpc>
                <a:spcPts val="4060"/>
              </a:lnSpc>
            </a:pPr>
            <a:r>
              <a:rPr lang="en-US" sz="2900">
                <a:solidFill>
                  <a:srgbClr val="B244A2"/>
                </a:solidFill>
                <a:latin typeface="Canva Sans"/>
              </a:rPr>
              <a:t>SPIRITUALITY &amp; RELIGION: Older generations are more religious and everyday life is based on Christianity. The younger generation considers themselves atheists. There is a strong sense of community- on Sundays pick up trash form common year.</a:t>
            </a:r>
          </a:p>
        </p:txBody>
      </p:sp>
      <p:grpSp>
        <p:nvGrpSpPr>
          <p:cNvPr id="14" name="Group 14"/>
          <p:cNvGrpSpPr/>
          <p:nvPr/>
        </p:nvGrpSpPr>
        <p:grpSpPr>
          <a:xfrm>
            <a:off x="11548485" y="3723442"/>
            <a:ext cx="6572843" cy="5534858"/>
            <a:chOff x="0" y="0"/>
            <a:chExt cx="1731119" cy="1457740"/>
          </a:xfrm>
        </p:grpSpPr>
        <p:sp>
          <p:nvSpPr>
            <p:cNvPr id="15" name="Freeform 15"/>
            <p:cNvSpPr/>
            <p:nvPr/>
          </p:nvSpPr>
          <p:spPr>
            <a:xfrm>
              <a:off x="0" y="0"/>
              <a:ext cx="1731119" cy="1457740"/>
            </a:xfrm>
            <a:custGeom>
              <a:avLst/>
              <a:gdLst/>
              <a:ahLst/>
              <a:cxnLst/>
              <a:rect l="l" t="t" r="r" b="b"/>
              <a:pathLst>
                <a:path w="1731119" h="1457740">
                  <a:moveTo>
                    <a:pt x="0" y="0"/>
                  </a:moveTo>
                  <a:lnTo>
                    <a:pt x="1731119" y="0"/>
                  </a:lnTo>
                  <a:lnTo>
                    <a:pt x="1731119" y="1457740"/>
                  </a:lnTo>
                  <a:lnTo>
                    <a:pt x="0" y="1457740"/>
                  </a:lnTo>
                  <a:close/>
                </a:path>
              </a:pathLst>
            </a:custGeom>
            <a:solidFill>
              <a:srgbClr val="FFFFFF"/>
            </a:solidFill>
          </p:spPr>
          <p:txBody>
            <a:bodyPr/>
            <a:lstStyle/>
            <a:p>
              <a:endParaRPr lang="en-US"/>
            </a:p>
          </p:txBody>
        </p:sp>
        <p:sp>
          <p:nvSpPr>
            <p:cNvPr id="16" name="TextBox 16"/>
            <p:cNvSpPr txBox="1"/>
            <p:nvPr/>
          </p:nvSpPr>
          <p:spPr>
            <a:xfrm>
              <a:off x="0" y="47625"/>
              <a:ext cx="1731119" cy="1410115"/>
            </a:xfrm>
            <a:prstGeom prst="rect">
              <a:avLst/>
            </a:prstGeom>
          </p:spPr>
          <p:txBody>
            <a:bodyPr lIns="50800" tIns="50800" rIns="50800" bIns="50800" rtlCol="0" anchor="ctr"/>
            <a:lstStyle/>
            <a:p>
              <a:pPr algn="ctr">
                <a:lnSpc>
                  <a:spcPts val="2081"/>
                </a:lnSpc>
              </a:pPr>
              <a:endParaRPr/>
            </a:p>
          </p:txBody>
        </p:sp>
      </p:grpSp>
      <p:sp>
        <p:nvSpPr>
          <p:cNvPr id="17" name="TextBox 17"/>
          <p:cNvSpPr txBox="1"/>
          <p:nvPr/>
        </p:nvSpPr>
        <p:spPr>
          <a:xfrm>
            <a:off x="12001041" y="3709057"/>
            <a:ext cx="4954042" cy="497840"/>
          </a:xfrm>
          <a:prstGeom prst="rect">
            <a:avLst/>
          </a:prstGeom>
        </p:spPr>
        <p:txBody>
          <a:bodyPr lIns="0" tIns="0" rIns="0" bIns="0" rtlCol="0" anchor="t">
            <a:spAutoFit/>
          </a:bodyPr>
          <a:lstStyle/>
          <a:p>
            <a:pPr algn="ctr">
              <a:lnSpc>
                <a:spcPts val="4060"/>
              </a:lnSpc>
            </a:pPr>
            <a:r>
              <a:rPr lang="en-US" sz="2900">
                <a:solidFill>
                  <a:srgbClr val="B244A2"/>
                </a:solidFill>
                <a:latin typeface="Canva Sans"/>
              </a:rPr>
              <a:t>POLITICS/ 2021 PROTEST</a:t>
            </a:r>
          </a:p>
        </p:txBody>
      </p:sp>
      <p:sp>
        <p:nvSpPr>
          <p:cNvPr id="18" name="TextBox 18"/>
          <p:cNvSpPr txBox="1"/>
          <p:nvPr/>
        </p:nvSpPr>
        <p:spPr>
          <a:xfrm>
            <a:off x="11706167" y="4295913"/>
            <a:ext cx="6257479" cy="4612640"/>
          </a:xfrm>
          <a:prstGeom prst="rect">
            <a:avLst/>
          </a:prstGeom>
        </p:spPr>
        <p:txBody>
          <a:bodyPr lIns="0" tIns="0" rIns="0" bIns="0" rtlCol="0" anchor="t">
            <a:spAutoFit/>
          </a:bodyPr>
          <a:lstStyle/>
          <a:p>
            <a:pPr algn="ctr">
              <a:lnSpc>
                <a:spcPts val="4060"/>
              </a:lnSpc>
            </a:pPr>
            <a:r>
              <a:rPr lang="en-US" sz="2900">
                <a:solidFill>
                  <a:srgbClr val="B244A2"/>
                </a:solidFill>
                <a:latin typeface="Canva Sans"/>
              </a:rPr>
              <a:t>President started taking away people's election votes, brainwashing the older generation about Western countries, and word propaganda. “We are poor people but still have the best products/ intelligence. People felt the need to fight/ keep fighting even though change had not been made.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grpSp>
        <p:nvGrpSpPr>
          <p:cNvPr id="2" name="Group 2"/>
          <p:cNvGrpSpPr/>
          <p:nvPr/>
        </p:nvGrpSpPr>
        <p:grpSpPr>
          <a:xfrm>
            <a:off x="594528" y="2051116"/>
            <a:ext cx="9828497" cy="3143689"/>
            <a:chOff x="0" y="0"/>
            <a:chExt cx="2588575" cy="827968"/>
          </a:xfrm>
        </p:grpSpPr>
        <p:sp>
          <p:nvSpPr>
            <p:cNvPr id="3" name="Freeform 3"/>
            <p:cNvSpPr/>
            <p:nvPr/>
          </p:nvSpPr>
          <p:spPr>
            <a:xfrm>
              <a:off x="0" y="0"/>
              <a:ext cx="2588575" cy="827967"/>
            </a:xfrm>
            <a:custGeom>
              <a:avLst/>
              <a:gdLst/>
              <a:ahLst/>
              <a:cxnLst/>
              <a:rect l="l" t="t" r="r" b="b"/>
              <a:pathLst>
                <a:path w="2588575" h="827967">
                  <a:moveTo>
                    <a:pt x="0" y="0"/>
                  </a:moveTo>
                  <a:lnTo>
                    <a:pt x="2588575" y="0"/>
                  </a:lnTo>
                  <a:lnTo>
                    <a:pt x="2588575" y="827967"/>
                  </a:lnTo>
                  <a:lnTo>
                    <a:pt x="0" y="827967"/>
                  </a:lnTo>
                  <a:close/>
                </a:path>
              </a:pathLst>
            </a:custGeom>
            <a:solidFill>
              <a:srgbClr val="FFFFFF"/>
            </a:solidFill>
          </p:spPr>
          <p:txBody>
            <a:bodyPr/>
            <a:lstStyle/>
            <a:p>
              <a:endParaRPr lang="en-US"/>
            </a:p>
          </p:txBody>
        </p:sp>
        <p:sp>
          <p:nvSpPr>
            <p:cNvPr id="4" name="TextBox 4"/>
            <p:cNvSpPr txBox="1"/>
            <p:nvPr/>
          </p:nvSpPr>
          <p:spPr>
            <a:xfrm>
              <a:off x="0" y="47625"/>
              <a:ext cx="2588575" cy="780343"/>
            </a:xfrm>
            <a:prstGeom prst="rect">
              <a:avLst/>
            </a:prstGeom>
          </p:spPr>
          <p:txBody>
            <a:bodyPr lIns="50800" tIns="50800" rIns="50800" bIns="50800" rtlCol="0" anchor="ctr"/>
            <a:lstStyle/>
            <a:p>
              <a:pPr algn="ctr">
                <a:lnSpc>
                  <a:spcPts val="2081"/>
                </a:lnSpc>
              </a:pPr>
              <a:endParaRPr/>
            </a:p>
          </p:txBody>
        </p:sp>
      </p:grpSp>
      <p:sp>
        <p:nvSpPr>
          <p:cNvPr id="5" name="Freeform 5"/>
          <p:cNvSpPr/>
          <p:nvPr/>
        </p:nvSpPr>
        <p:spPr>
          <a:xfrm>
            <a:off x="6053826" y="-11298991"/>
            <a:ext cx="17562161" cy="16493796"/>
          </a:xfrm>
          <a:custGeom>
            <a:avLst/>
            <a:gdLst/>
            <a:ahLst/>
            <a:cxnLst/>
            <a:rect l="l" t="t" r="r" b="b"/>
            <a:pathLst>
              <a:path w="17562161" h="16493796">
                <a:moveTo>
                  <a:pt x="0" y="0"/>
                </a:moveTo>
                <a:lnTo>
                  <a:pt x="17562161" y="0"/>
                </a:lnTo>
                <a:lnTo>
                  <a:pt x="17562161" y="16493796"/>
                </a:lnTo>
                <a:lnTo>
                  <a:pt x="0" y="16493796"/>
                </a:lnTo>
                <a:lnTo>
                  <a:pt x="0" y="0"/>
                </a:lnTo>
                <a:close/>
              </a:path>
            </a:pathLst>
          </a:custGeom>
          <a:blipFill>
            <a:blip r:embed="rId2"/>
            <a:stretch>
              <a:fillRect/>
            </a:stretch>
          </a:blipFill>
        </p:spPr>
        <p:txBody>
          <a:bodyPr/>
          <a:lstStyle/>
          <a:p>
            <a:endParaRPr lang="en-US"/>
          </a:p>
        </p:txBody>
      </p:sp>
      <p:sp>
        <p:nvSpPr>
          <p:cNvPr id="6" name="Freeform 6"/>
          <p:cNvSpPr/>
          <p:nvPr/>
        </p:nvSpPr>
        <p:spPr>
          <a:xfrm>
            <a:off x="-6534268" y="-10486448"/>
            <a:ext cx="14418844" cy="14418844"/>
          </a:xfrm>
          <a:custGeom>
            <a:avLst/>
            <a:gdLst/>
            <a:ahLst/>
            <a:cxnLst/>
            <a:rect l="l" t="t" r="r" b="b"/>
            <a:pathLst>
              <a:path w="14418844" h="14418844">
                <a:moveTo>
                  <a:pt x="0" y="0"/>
                </a:moveTo>
                <a:lnTo>
                  <a:pt x="14418843" y="0"/>
                </a:lnTo>
                <a:lnTo>
                  <a:pt x="14418843" y="14418843"/>
                </a:lnTo>
                <a:lnTo>
                  <a:pt x="0" y="14418843"/>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675154" y="447675"/>
            <a:ext cx="11994215" cy="1152525"/>
          </a:xfrm>
          <a:prstGeom prst="rect">
            <a:avLst/>
          </a:prstGeom>
        </p:spPr>
        <p:txBody>
          <a:bodyPr lIns="0" tIns="0" rIns="0" bIns="0" rtlCol="0" anchor="t">
            <a:spAutoFit/>
          </a:bodyPr>
          <a:lstStyle/>
          <a:p>
            <a:pPr>
              <a:lnSpc>
                <a:spcPts val="9000"/>
              </a:lnSpc>
            </a:pPr>
            <a:r>
              <a:rPr lang="en-US" sz="7500">
                <a:solidFill>
                  <a:srgbClr val="B244A2"/>
                </a:solidFill>
                <a:latin typeface="Canva Sans Bold"/>
              </a:rPr>
              <a:t>Belarus (Continued)</a:t>
            </a:r>
          </a:p>
        </p:txBody>
      </p:sp>
      <p:sp>
        <p:nvSpPr>
          <p:cNvPr id="8" name="TextBox 8"/>
          <p:cNvSpPr txBox="1"/>
          <p:nvPr/>
        </p:nvSpPr>
        <p:spPr>
          <a:xfrm>
            <a:off x="822306" y="2170178"/>
            <a:ext cx="9600718" cy="2771776"/>
          </a:xfrm>
          <a:prstGeom prst="rect">
            <a:avLst/>
          </a:prstGeom>
        </p:spPr>
        <p:txBody>
          <a:bodyPr lIns="0" tIns="0" rIns="0" bIns="0" rtlCol="0" anchor="t">
            <a:spAutoFit/>
          </a:bodyPr>
          <a:lstStyle/>
          <a:p>
            <a:pPr>
              <a:lnSpc>
                <a:spcPts val="4499"/>
              </a:lnSpc>
            </a:pPr>
            <a:r>
              <a:rPr lang="en-US" sz="2999">
                <a:solidFill>
                  <a:srgbClr val="B244A2"/>
                </a:solidFill>
                <a:latin typeface="Canva Sans"/>
              </a:rPr>
              <a:t>POLITICS (PT 2): The head of state felt impunity...he started killing journalists and placed the people under total censorship. People went to the streets to protest, and with a strong spirit, these grew daily. This was the first revolt since 1994. </a:t>
            </a:r>
          </a:p>
        </p:txBody>
      </p:sp>
      <p:sp>
        <p:nvSpPr>
          <p:cNvPr id="9" name="Freeform 9"/>
          <p:cNvSpPr/>
          <p:nvPr/>
        </p:nvSpPr>
        <p:spPr>
          <a:xfrm>
            <a:off x="11362729" y="-9612756"/>
            <a:ext cx="14418844" cy="14418844"/>
          </a:xfrm>
          <a:custGeom>
            <a:avLst/>
            <a:gdLst/>
            <a:ahLst/>
            <a:cxnLst/>
            <a:rect l="l" t="t" r="r" b="b"/>
            <a:pathLst>
              <a:path w="14418844" h="14418844">
                <a:moveTo>
                  <a:pt x="0" y="0"/>
                </a:moveTo>
                <a:lnTo>
                  <a:pt x="14418843" y="0"/>
                </a:lnTo>
                <a:lnTo>
                  <a:pt x="14418843" y="14418844"/>
                </a:lnTo>
                <a:lnTo>
                  <a:pt x="0" y="14418844"/>
                </a:lnTo>
                <a:lnTo>
                  <a:pt x="0" y="0"/>
                </a:lnTo>
                <a:close/>
              </a:path>
            </a:pathLst>
          </a:custGeom>
          <a:blipFill>
            <a:blip r:embed="rId3"/>
            <a:stretch>
              <a:fillRect/>
            </a:stretch>
          </a:blipFill>
        </p:spPr>
        <p:txBody>
          <a:bodyPr/>
          <a:lstStyle/>
          <a:p>
            <a:endParaRPr lang="en-US"/>
          </a:p>
        </p:txBody>
      </p:sp>
      <p:grpSp>
        <p:nvGrpSpPr>
          <p:cNvPr id="10" name="Group 10"/>
          <p:cNvGrpSpPr/>
          <p:nvPr/>
        </p:nvGrpSpPr>
        <p:grpSpPr>
          <a:xfrm>
            <a:off x="594528" y="5842505"/>
            <a:ext cx="9828497" cy="2901217"/>
            <a:chOff x="0" y="0"/>
            <a:chExt cx="2588575" cy="764107"/>
          </a:xfrm>
        </p:grpSpPr>
        <p:sp>
          <p:nvSpPr>
            <p:cNvPr id="11" name="Freeform 11"/>
            <p:cNvSpPr/>
            <p:nvPr/>
          </p:nvSpPr>
          <p:spPr>
            <a:xfrm>
              <a:off x="0" y="0"/>
              <a:ext cx="2588575" cy="764107"/>
            </a:xfrm>
            <a:custGeom>
              <a:avLst/>
              <a:gdLst/>
              <a:ahLst/>
              <a:cxnLst/>
              <a:rect l="l" t="t" r="r" b="b"/>
              <a:pathLst>
                <a:path w="2588575" h="764107">
                  <a:moveTo>
                    <a:pt x="0" y="0"/>
                  </a:moveTo>
                  <a:lnTo>
                    <a:pt x="2588575" y="0"/>
                  </a:lnTo>
                  <a:lnTo>
                    <a:pt x="2588575" y="764107"/>
                  </a:lnTo>
                  <a:lnTo>
                    <a:pt x="0" y="764107"/>
                  </a:lnTo>
                  <a:close/>
                </a:path>
              </a:pathLst>
            </a:custGeom>
            <a:solidFill>
              <a:srgbClr val="FFFFFF"/>
            </a:solidFill>
          </p:spPr>
          <p:txBody>
            <a:bodyPr/>
            <a:lstStyle/>
            <a:p>
              <a:endParaRPr lang="en-US"/>
            </a:p>
          </p:txBody>
        </p:sp>
        <p:sp>
          <p:nvSpPr>
            <p:cNvPr id="12" name="TextBox 12"/>
            <p:cNvSpPr txBox="1"/>
            <p:nvPr/>
          </p:nvSpPr>
          <p:spPr>
            <a:xfrm>
              <a:off x="0" y="47625"/>
              <a:ext cx="2588575" cy="716482"/>
            </a:xfrm>
            <a:prstGeom prst="rect">
              <a:avLst/>
            </a:prstGeom>
          </p:spPr>
          <p:txBody>
            <a:bodyPr lIns="50800" tIns="50800" rIns="50800" bIns="50800" rtlCol="0" anchor="ctr"/>
            <a:lstStyle/>
            <a:p>
              <a:pPr algn="ctr">
                <a:lnSpc>
                  <a:spcPts val="2081"/>
                </a:lnSpc>
              </a:pPr>
              <a:endParaRPr/>
            </a:p>
          </p:txBody>
        </p:sp>
      </p:grpSp>
      <p:sp>
        <p:nvSpPr>
          <p:cNvPr id="13" name="TextBox 13"/>
          <p:cNvSpPr txBox="1"/>
          <p:nvPr/>
        </p:nvSpPr>
        <p:spPr>
          <a:xfrm>
            <a:off x="1028173" y="6204854"/>
            <a:ext cx="8961206" cy="1826896"/>
          </a:xfrm>
          <a:prstGeom prst="rect">
            <a:avLst/>
          </a:prstGeom>
        </p:spPr>
        <p:txBody>
          <a:bodyPr lIns="0" tIns="0" rIns="0" bIns="0" rtlCol="0" anchor="t">
            <a:spAutoFit/>
          </a:bodyPr>
          <a:lstStyle/>
          <a:p>
            <a:pPr>
              <a:lnSpc>
                <a:spcPts val="4949"/>
              </a:lnSpc>
            </a:pPr>
            <a:r>
              <a:rPr lang="en-US" sz="3299">
                <a:solidFill>
                  <a:srgbClr val="B244A2"/>
                </a:solidFill>
                <a:latin typeface="Canva Sans"/>
              </a:rPr>
              <a:t>Faced a sea of blood as innocent people and mothers became imprisoned. Belarusians are scared and want peace and freedom.</a:t>
            </a:r>
          </a:p>
        </p:txBody>
      </p:sp>
      <p:sp>
        <p:nvSpPr>
          <p:cNvPr id="14" name="Freeform 14"/>
          <p:cNvSpPr/>
          <p:nvPr/>
        </p:nvSpPr>
        <p:spPr>
          <a:xfrm>
            <a:off x="8478220" y="-10226347"/>
            <a:ext cx="17562161" cy="16493796"/>
          </a:xfrm>
          <a:custGeom>
            <a:avLst/>
            <a:gdLst/>
            <a:ahLst/>
            <a:cxnLst/>
            <a:rect l="l" t="t" r="r" b="b"/>
            <a:pathLst>
              <a:path w="17562161" h="16493796">
                <a:moveTo>
                  <a:pt x="0" y="0"/>
                </a:moveTo>
                <a:lnTo>
                  <a:pt x="17562160" y="0"/>
                </a:lnTo>
                <a:lnTo>
                  <a:pt x="17562160" y="16493796"/>
                </a:lnTo>
                <a:lnTo>
                  <a:pt x="0" y="16493796"/>
                </a:lnTo>
                <a:lnTo>
                  <a:pt x="0" y="0"/>
                </a:lnTo>
                <a:close/>
              </a:path>
            </a:pathLst>
          </a:custGeom>
          <a:blipFill>
            <a:blip r:embed="rId2"/>
            <a:stretch>
              <a:fillRect/>
            </a:stretch>
          </a:blipFill>
        </p:spPr>
        <p:txBody>
          <a:bodyPr/>
          <a:lstStyle/>
          <a:p>
            <a:endParaRPr lang="en-US"/>
          </a:p>
        </p:txBody>
      </p:sp>
      <p:grpSp>
        <p:nvGrpSpPr>
          <p:cNvPr id="15" name="Group 15"/>
          <p:cNvGrpSpPr/>
          <p:nvPr/>
        </p:nvGrpSpPr>
        <p:grpSpPr>
          <a:xfrm>
            <a:off x="11362729" y="1653141"/>
            <a:ext cx="6534568" cy="6980719"/>
            <a:chOff x="0" y="0"/>
            <a:chExt cx="1721039" cy="1838543"/>
          </a:xfrm>
        </p:grpSpPr>
        <p:sp>
          <p:nvSpPr>
            <p:cNvPr id="16" name="Freeform 16"/>
            <p:cNvSpPr/>
            <p:nvPr/>
          </p:nvSpPr>
          <p:spPr>
            <a:xfrm>
              <a:off x="0" y="0"/>
              <a:ext cx="1721039" cy="1838543"/>
            </a:xfrm>
            <a:custGeom>
              <a:avLst/>
              <a:gdLst/>
              <a:ahLst/>
              <a:cxnLst/>
              <a:rect l="l" t="t" r="r" b="b"/>
              <a:pathLst>
                <a:path w="1721039" h="1838543">
                  <a:moveTo>
                    <a:pt x="0" y="0"/>
                  </a:moveTo>
                  <a:lnTo>
                    <a:pt x="1721039" y="0"/>
                  </a:lnTo>
                  <a:lnTo>
                    <a:pt x="1721039" y="1838543"/>
                  </a:lnTo>
                  <a:lnTo>
                    <a:pt x="0" y="1838543"/>
                  </a:lnTo>
                  <a:close/>
                </a:path>
              </a:pathLst>
            </a:custGeom>
            <a:solidFill>
              <a:srgbClr val="FFFFFF"/>
            </a:solidFill>
          </p:spPr>
          <p:txBody>
            <a:bodyPr/>
            <a:lstStyle/>
            <a:p>
              <a:endParaRPr lang="en-US"/>
            </a:p>
          </p:txBody>
        </p:sp>
        <p:sp>
          <p:nvSpPr>
            <p:cNvPr id="17" name="TextBox 17"/>
            <p:cNvSpPr txBox="1"/>
            <p:nvPr/>
          </p:nvSpPr>
          <p:spPr>
            <a:xfrm>
              <a:off x="0" y="47625"/>
              <a:ext cx="1721039" cy="1790918"/>
            </a:xfrm>
            <a:prstGeom prst="rect">
              <a:avLst/>
            </a:prstGeom>
          </p:spPr>
          <p:txBody>
            <a:bodyPr lIns="50800" tIns="50800" rIns="50800" bIns="50800" rtlCol="0" anchor="ctr"/>
            <a:lstStyle/>
            <a:p>
              <a:pPr algn="ctr">
                <a:lnSpc>
                  <a:spcPts val="2081"/>
                </a:lnSpc>
              </a:pPr>
              <a:endParaRPr/>
            </a:p>
          </p:txBody>
        </p:sp>
      </p:grpSp>
      <p:sp>
        <p:nvSpPr>
          <p:cNvPr id="18" name="TextBox 18"/>
          <p:cNvSpPr txBox="1"/>
          <p:nvPr/>
        </p:nvSpPr>
        <p:spPr>
          <a:xfrm>
            <a:off x="11784174" y="1752600"/>
            <a:ext cx="5691678" cy="6705601"/>
          </a:xfrm>
          <a:prstGeom prst="rect">
            <a:avLst/>
          </a:prstGeom>
        </p:spPr>
        <p:txBody>
          <a:bodyPr lIns="0" tIns="0" rIns="0" bIns="0" rtlCol="0" anchor="t">
            <a:spAutoFit/>
          </a:bodyPr>
          <a:lstStyle/>
          <a:p>
            <a:pPr>
              <a:lnSpc>
                <a:spcPts val="4499"/>
              </a:lnSpc>
            </a:pPr>
            <a:r>
              <a:rPr lang="en-US" sz="2999">
                <a:solidFill>
                  <a:srgbClr val="B244A2"/>
                </a:solidFill>
                <a:latin typeface="Canva Sans"/>
              </a:rPr>
              <a:t>PEOPLE: “We have the most open and kind people ready to help at any moment” Customary to dress beautifully, follow trends, and take care of self. Groups meet/ walk around the square- walking in the evenings is a tradition/ resting. People mostly walk around the city- cars show status vs a means of transportation.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571201"/>
            <a:ext cx="16230600" cy="7687099"/>
            <a:chOff x="0" y="0"/>
            <a:chExt cx="4274726" cy="2024586"/>
          </a:xfrm>
        </p:grpSpPr>
        <p:sp>
          <p:nvSpPr>
            <p:cNvPr id="3" name="Freeform 3"/>
            <p:cNvSpPr/>
            <p:nvPr/>
          </p:nvSpPr>
          <p:spPr>
            <a:xfrm>
              <a:off x="0" y="0"/>
              <a:ext cx="4274726" cy="2024586"/>
            </a:xfrm>
            <a:custGeom>
              <a:avLst/>
              <a:gdLst/>
              <a:ahLst/>
              <a:cxnLst/>
              <a:rect l="l" t="t" r="r" b="b"/>
              <a:pathLst>
                <a:path w="4274726" h="2024586">
                  <a:moveTo>
                    <a:pt x="0" y="0"/>
                  </a:moveTo>
                  <a:lnTo>
                    <a:pt x="4274726" y="0"/>
                  </a:lnTo>
                  <a:lnTo>
                    <a:pt x="4274726" y="2024586"/>
                  </a:lnTo>
                  <a:lnTo>
                    <a:pt x="0" y="2024586"/>
                  </a:lnTo>
                  <a:close/>
                </a:path>
              </a:pathLst>
            </a:custGeom>
            <a:solidFill>
              <a:srgbClr val="FFFFFF"/>
            </a:solidFill>
            <a:ln w="66675" cap="sq">
              <a:solidFill>
                <a:srgbClr val="B244A2"/>
              </a:solidFill>
              <a:prstDash val="solid"/>
              <a:miter/>
            </a:ln>
          </p:spPr>
          <p:txBody>
            <a:bodyPr/>
            <a:lstStyle/>
            <a:p>
              <a:endParaRPr lang="en-US"/>
            </a:p>
          </p:txBody>
        </p:sp>
        <p:sp>
          <p:nvSpPr>
            <p:cNvPr id="4" name="TextBox 4"/>
            <p:cNvSpPr txBox="1"/>
            <p:nvPr/>
          </p:nvSpPr>
          <p:spPr>
            <a:xfrm>
              <a:off x="0" y="47625"/>
              <a:ext cx="4274726" cy="1976961"/>
            </a:xfrm>
            <a:prstGeom prst="rect">
              <a:avLst/>
            </a:prstGeom>
          </p:spPr>
          <p:txBody>
            <a:bodyPr lIns="50800" tIns="50800" rIns="50800" bIns="50800" rtlCol="0" anchor="ctr"/>
            <a:lstStyle/>
            <a:p>
              <a:pPr algn="ctr">
                <a:lnSpc>
                  <a:spcPts val="2081"/>
                </a:lnSpc>
              </a:pPr>
              <a:endParaRPr/>
            </a:p>
          </p:txBody>
        </p:sp>
      </p:grpSp>
      <p:sp>
        <p:nvSpPr>
          <p:cNvPr id="5" name="TextBox 5"/>
          <p:cNvSpPr txBox="1"/>
          <p:nvPr/>
        </p:nvSpPr>
        <p:spPr>
          <a:xfrm>
            <a:off x="1614560" y="1947544"/>
            <a:ext cx="14562092" cy="6249036"/>
          </a:xfrm>
          <a:prstGeom prst="rect">
            <a:avLst/>
          </a:prstGeom>
        </p:spPr>
        <p:txBody>
          <a:bodyPr lIns="0" tIns="0" rIns="0" bIns="0" rtlCol="0" anchor="t">
            <a:spAutoFit/>
          </a:bodyPr>
          <a:lstStyle/>
          <a:p>
            <a:pPr algn="ctr">
              <a:lnSpc>
                <a:spcPts val="9939"/>
              </a:lnSpc>
            </a:pPr>
            <a:r>
              <a:rPr lang="en-US" sz="7099">
                <a:solidFill>
                  <a:srgbClr val="B244A2"/>
                </a:solidFill>
                <a:latin typeface="Canva Sans Bold"/>
              </a:rPr>
              <a:t> “We are quiet and peaceful people who endure a lot, but I believe that someday better times will come and Belarus will open up to the whole world”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grpSp>
        <p:nvGrpSpPr>
          <p:cNvPr id="2" name="Group 2"/>
          <p:cNvGrpSpPr/>
          <p:nvPr/>
        </p:nvGrpSpPr>
        <p:grpSpPr>
          <a:xfrm>
            <a:off x="6691725" y="3900488"/>
            <a:ext cx="5340469" cy="3086100"/>
            <a:chOff x="0" y="0"/>
            <a:chExt cx="1406543" cy="812800"/>
          </a:xfrm>
        </p:grpSpPr>
        <p:sp>
          <p:nvSpPr>
            <p:cNvPr id="3" name="Freeform 3"/>
            <p:cNvSpPr/>
            <p:nvPr/>
          </p:nvSpPr>
          <p:spPr>
            <a:xfrm>
              <a:off x="0" y="0"/>
              <a:ext cx="1406543" cy="812800"/>
            </a:xfrm>
            <a:custGeom>
              <a:avLst/>
              <a:gdLst/>
              <a:ahLst/>
              <a:cxnLst/>
              <a:rect l="l" t="t" r="r" b="b"/>
              <a:pathLst>
                <a:path w="1406543" h="812800">
                  <a:moveTo>
                    <a:pt x="0" y="0"/>
                  </a:moveTo>
                  <a:lnTo>
                    <a:pt x="1406543" y="0"/>
                  </a:lnTo>
                  <a:lnTo>
                    <a:pt x="1406543" y="812800"/>
                  </a:lnTo>
                  <a:lnTo>
                    <a:pt x="0" y="812800"/>
                  </a:lnTo>
                  <a:close/>
                </a:path>
              </a:pathLst>
            </a:custGeom>
            <a:solidFill>
              <a:srgbClr val="FFFFFF"/>
            </a:solidFill>
            <a:ln w="28575" cap="sq">
              <a:solidFill>
                <a:srgbClr val="B244A2"/>
              </a:solidFill>
              <a:prstDash val="solid"/>
              <a:miter/>
            </a:ln>
          </p:spPr>
          <p:txBody>
            <a:bodyPr/>
            <a:lstStyle/>
            <a:p>
              <a:endParaRPr lang="en-US"/>
            </a:p>
          </p:txBody>
        </p:sp>
        <p:sp>
          <p:nvSpPr>
            <p:cNvPr id="4" name="TextBox 4"/>
            <p:cNvSpPr txBox="1"/>
            <p:nvPr/>
          </p:nvSpPr>
          <p:spPr>
            <a:xfrm>
              <a:off x="0" y="47625"/>
              <a:ext cx="1406543" cy="765175"/>
            </a:xfrm>
            <a:prstGeom prst="rect">
              <a:avLst/>
            </a:prstGeom>
          </p:spPr>
          <p:txBody>
            <a:bodyPr lIns="50800" tIns="50800" rIns="50800" bIns="50800" rtlCol="0" anchor="ctr"/>
            <a:lstStyle/>
            <a:p>
              <a:pPr algn="ctr">
                <a:lnSpc>
                  <a:spcPts val="2081"/>
                </a:lnSpc>
              </a:pPr>
              <a:endParaRPr/>
            </a:p>
          </p:txBody>
        </p:sp>
      </p:grpSp>
      <p:sp>
        <p:nvSpPr>
          <p:cNvPr id="5" name="TextBox 5"/>
          <p:cNvSpPr txBox="1"/>
          <p:nvPr/>
        </p:nvSpPr>
        <p:spPr>
          <a:xfrm>
            <a:off x="6691725" y="3919855"/>
            <a:ext cx="5340469" cy="2980690"/>
          </a:xfrm>
          <a:prstGeom prst="rect">
            <a:avLst/>
          </a:prstGeom>
        </p:spPr>
        <p:txBody>
          <a:bodyPr lIns="0" tIns="0" rIns="0" bIns="0" rtlCol="0" anchor="t">
            <a:spAutoFit/>
          </a:bodyPr>
          <a:lstStyle/>
          <a:p>
            <a:pPr algn="ctr">
              <a:lnSpc>
                <a:spcPts val="4759"/>
              </a:lnSpc>
            </a:pPr>
            <a:r>
              <a:rPr lang="en-US" sz="3399">
                <a:solidFill>
                  <a:srgbClr val="B244A2"/>
                </a:solidFill>
                <a:latin typeface="Canva Sans"/>
              </a:rPr>
              <a:t>The police targeted the village of Okrestino-  Women were assulted with batons and men were beaten to death</a:t>
            </a:r>
          </a:p>
        </p:txBody>
      </p:sp>
      <p:sp>
        <p:nvSpPr>
          <p:cNvPr id="6" name="TextBox 6"/>
          <p:cNvSpPr txBox="1"/>
          <p:nvPr/>
        </p:nvSpPr>
        <p:spPr>
          <a:xfrm>
            <a:off x="341064" y="141605"/>
            <a:ext cx="5745063" cy="887095"/>
          </a:xfrm>
          <a:prstGeom prst="rect">
            <a:avLst/>
          </a:prstGeom>
        </p:spPr>
        <p:txBody>
          <a:bodyPr lIns="0" tIns="0" rIns="0" bIns="0" rtlCol="0" anchor="t">
            <a:spAutoFit/>
          </a:bodyPr>
          <a:lstStyle/>
          <a:p>
            <a:pPr algn="ctr">
              <a:lnSpc>
                <a:spcPts val="7279"/>
              </a:lnSpc>
            </a:pPr>
            <a:r>
              <a:rPr lang="en-US" sz="5199">
                <a:solidFill>
                  <a:srgbClr val="B244A2"/>
                </a:solidFill>
                <a:latin typeface="Canva Sans Bold"/>
              </a:rPr>
              <a:t>More on her story</a:t>
            </a:r>
          </a:p>
        </p:txBody>
      </p:sp>
      <p:grpSp>
        <p:nvGrpSpPr>
          <p:cNvPr id="7" name="Group 7"/>
          <p:cNvGrpSpPr/>
          <p:nvPr/>
        </p:nvGrpSpPr>
        <p:grpSpPr>
          <a:xfrm>
            <a:off x="1056289" y="1280417"/>
            <a:ext cx="16611341" cy="2340097"/>
            <a:chOff x="0" y="0"/>
            <a:chExt cx="4375003" cy="616322"/>
          </a:xfrm>
        </p:grpSpPr>
        <p:sp>
          <p:nvSpPr>
            <p:cNvPr id="8" name="Freeform 8"/>
            <p:cNvSpPr/>
            <p:nvPr/>
          </p:nvSpPr>
          <p:spPr>
            <a:xfrm>
              <a:off x="0" y="0"/>
              <a:ext cx="4375003" cy="616322"/>
            </a:xfrm>
            <a:custGeom>
              <a:avLst/>
              <a:gdLst/>
              <a:ahLst/>
              <a:cxnLst/>
              <a:rect l="l" t="t" r="r" b="b"/>
              <a:pathLst>
                <a:path w="4375003" h="616322">
                  <a:moveTo>
                    <a:pt x="0" y="0"/>
                  </a:moveTo>
                  <a:lnTo>
                    <a:pt x="4375003" y="0"/>
                  </a:lnTo>
                  <a:lnTo>
                    <a:pt x="4375003" y="616322"/>
                  </a:lnTo>
                  <a:lnTo>
                    <a:pt x="0" y="616322"/>
                  </a:lnTo>
                  <a:close/>
                </a:path>
              </a:pathLst>
            </a:custGeom>
            <a:solidFill>
              <a:srgbClr val="FFFFFF"/>
            </a:solidFill>
            <a:ln w="28575" cap="sq">
              <a:solidFill>
                <a:srgbClr val="B244A2"/>
              </a:solidFill>
              <a:prstDash val="solid"/>
              <a:miter/>
            </a:ln>
          </p:spPr>
          <p:txBody>
            <a:bodyPr/>
            <a:lstStyle/>
            <a:p>
              <a:endParaRPr lang="en-US"/>
            </a:p>
          </p:txBody>
        </p:sp>
        <p:sp>
          <p:nvSpPr>
            <p:cNvPr id="9" name="TextBox 9"/>
            <p:cNvSpPr txBox="1"/>
            <p:nvPr/>
          </p:nvSpPr>
          <p:spPr>
            <a:xfrm>
              <a:off x="0" y="47625"/>
              <a:ext cx="4375003" cy="568697"/>
            </a:xfrm>
            <a:prstGeom prst="rect">
              <a:avLst/>
            </a:prstGeom>
          </p:spPr>
          <p:txBody>
            <a:bodyPr lIns="50800" tIns="50800" rIns="50800" bIns="50800" rtlCol="0" anchor="ctr"/>
            <a:lstStyle/>
            <a:p>
              <a:pPr algn="ctr">
                <a:lnSpc>
                  <a:spcPts val="2081"/>
                </a:lnSpc>
              </a:pPr>
              <a:endParaRPr/>
            </a:p>
          </p:txBody>
        </p:sp>
      </p:grpSp>
      <p:sp>
        <p:nvSpPr>
          <p:cNvPr id="10" name="TextBox 10"/>
          <p:cNvSpPr txBox="1"/>
          <p:nvPr/>
        </p:nvSpPr>
        <p:spPr>
          <a:xfrm>
            <a:off x="1056289" y="1590993"/>
            <a:ext cx="16611341" cy="1661795"/>
          </a:xfrm>
          <a:prstGeom prst="rect">
            <a:avLst/>
          </a:prstGeom>
        </p:spPr>
        <p:txBody>
          <a:bodyPr lIns="0" tIns="0" rIns="0" bIns="0" rtlCol="0" anchor="t">
            <a:spAutoFit/>
          </a:bodyPr>
          <a:lstStyle/>
          <a:p>
            <a:pPr algn="ctr">
              <a:lnSpc>
                <a:spcPts val="4480"/>
              </a:lnSpc>
            </a:pPr>
            <a:r>
              <a:rPr lang="en-US" sz="3200">
                <a:solidFill>
                  <a:srgbClr val="B244A2"/>
                </a:solidFill>
                <a:latin typeface="Canva Sans"/>
              </a:rPr>
              <a:t>Her boyfriend was detained during the protests/ people were simply walking on the street. “He was grabbed for nothing, beat with a baton at the police station and draggged by the hair, he was humiliated and insulted”</a:t>
            </a:r>
          </a:p>
        </p:txBody>
      </p:sp>
      <p:grpSp>
        <p:nvGrpSpPr>
          <p:cNvPr id="11" name="Group 11"/>
          <p:cNvGrpSpPr/>
          <p:nvPr/>
        </p:nvGrpSpPr>
        <p:grpSpPr>
          <a:xfrm>
            <a:off x="745659" y="3900488"/>
            <a:ext cx="5340469" cy="3086100"/>
            <a:chOff x="0" y="0"/>
            <a:chExt cx="1406543" cy="812800"/>
          </a:xfrm>
        </p:grpSpPr>
        <p:sp>
          <p:nvSpPr>
            <p:cNvPr id="12" name="Freeform 12"/>
            <p:cNvSpPr/>
            <p:nvPr/>
          </p:nvSpPr>
          <p:spPr>
            <a:xfrm>
              <a:off x="0" y="0"/>
              <a:ext cx="1406543" cy="812800"/>
            </a:xfrm>
            <a:custGeom>
              <a:avLst/>
              <a:gdLst/>
              <a:ahLst/>
              <a:cxnLst/>
              <a:rect l="l" t="t" r="r" b="b"/>
              <a:pathLst>
                <a:path w="1406543" h="812800">
                  <a:moveTo>
                    <a:pt x="0" y="0"/>
                  </a:moveTo>
                  <a:lnTo>
                    <a:pt x="1406543" y="0"/>
                  </a:lnTo>
                  <a:lnTo>
                    <a:pt x="1406543" y="812800"/>
                  </a:lnTo>
                  <a:lnTo>
                    <a:pt x="0" y="812800"/>
                  </a:lnTo>
                  <a:close/>
                </a:path>
              </a:pathLst>
            </a:custGeom>
            <a:solidFill>
              <a:srgbClr val="FFFFFF"/>
            </a:solidFill>
            <a:ln w="28575" cap="sq">
              <a:solidFill>
                <a:srgbClr val="B244A2"/>
              </a:solidFill>
              <a:prstDash val="solid"/>
              <a:miter/>
            </a:ln>
          </p:spPr>
          <p:txBody>
            <a:bodyPr/>
            <a:lstStyle/>
            <a:p>
              <a:endParaRPr lang="en-US"/>
            </a:p>
          </p:txBody>
        </p:sp>
        <p:sp>
          <p:nvSpPr>
            <p:cNvPr id="13" name="TextBox 13"/>
            <p:cNvSpPr txBox="1"/>
            <p:nvPr/>
          </p:nvSpPr>
          <p:spPr>
            <a:xfrm>
              <a:off x="0" y="47625"/>
              <a:ext cx="1406543" cy="765175"/>
            </a:xfrm>
            <a:prstGeom prst="rect">
              <a:avLst/>
            </a:prstGeom>
          </p:spPr>
          <p:txBody>
            <a:bodyPr lIns="50800" tIns="50800" rIns="50800" bIns="50800" rtlCol="0" anchor="ctr"/>
            <a:lstStyle/>
            <a:p>
              <a:pPr algn="ctr">
                <a:lnSpc>
                  <a:spcPts val="2081"/>
                </a:lnSpc>
              </a:pPr>
              <a:endParaRPr/>
            </a:p>
          </p:txBody>
        </p:sp>
      </p:grpSp>
      <p:sp>
        <p:nvSpPr>
          <p:cNvPr id="14" name="TextBox 14"/>
          <p:cNvSpPr txBox="1"/>
          <p:nvPr/>
        </p:nvSpPr>
        <p:spPr>
          <a:xfrm>
            <a:off x="838329" y="4166036"/>
            <a:ext cx="5340469" cy="2380615"/>
          </a:xfrm>
          <a:prstGeom prst="rect">
            <a:avLst/>
          </a:prstGeom>
        </p:spPr>
        <p:txBody>
          <a:bodyPr lIns="0" tIns="0" rIns="0" bIns="0" rtlCol="0" anchor="t">
            <a:spAutoFit/>
          </a:bodyPr>
          <a:lstStyle/>
          <a:p>
            <a:pPr algn="ctr">
              <a:lnSpc>
                <a:spcPts val="4759"/>
              </a:lnSpc>
            </a:pPr>
            <a:r>
              <a:rPr lang="en-US" sz="3399">
                <a:solidFill>
                  <a:srgbClr val="B244A2"/>
                </a:solidFill>
                <a:latin typeface="Canva Sans"/>
              </a:rPr>
              <a:t>Her mom told her to not go outside at all, she was afraid her daughter would be taken too.</a:t>
            </a:r>
          </a:p>
        </p:txBody>
      </p:sp>
      <p:grpSp>
        <p:nvGrpSpPr>
          <p:cNvPr id="15" name="Group 15"/>
          <p:cNvGrpSpPr/>
          <p:nvPr/>
        </p:nvGrpSpPr>
        <p:grpSpPr>
          <a:xfrm>
            <a:off x="12546543" y="3900488"/>
            <a:ext cx="5340469" cy="3086100"/>
            <a:chOff x="0" y="0"/>
            <a:chExt cx="1406543" cy="812800"/>
          </a:xfrm>
        </p:grpSpPr>
        <p:sp>
          <p:nvSpPr>
            <p:cNvPr id="16" name="Freeform 16"/>
            <p:cNvSpPr/>
            <p:nvPr/>
          </p:nvSpPr>
          <p:spPr>
            <a:xfrm>
              <a:off x="0" y="0"/>
              <a:ext cx="1406543" cy="812800"/>
            </a:xfrm>
            <a:custGeom>
              <a:avLst/>
              <a:gdLst/>
              <a:ahLst/>
              <a:cxnLst/>
              <a:rect l="l" t="t" r="r" b="b"/>
              <a:pathLst>
                <a:path w="1406543" h="812800">
                  <a:moveTo>
                    <a:pt x="0" y="0"/>
                  </a:moveTo>
                  <a:lnTo>
                    <a:pt x="1406543" y="0"/>
                  </a:lnTo>
                  <a:lnTo>
                    <a:pt x="1406543" y="812800"/>
                  </a:lnTo>
                  <a:lnTo>
                    <a:pt x="0" y="812800"/>
                  </a:lnTo>
                  <a:close/>
                </a:path>
              </a:pathLst>
            </a:custGeom>
            <a:solidFill>
              <a:srgbClr val="FFFFFF"/>
            </a:solidFill>
            <a:ln w="28575" cap="sq">
              <a:solidFill>
                <a:srgbClr val="B244A2"/>
              </a:solidFill>
              <a:prstDash val="solid"/>
              <a:miter/>
            </a:ln>
          </p:spPr>
          <p:txBody>
            <a:bodyPr/>
            <a:lstStyle/>
            <a:p>
              <a:endParaRPr lang="en-US"/>
            </a:p>
          </p:txBody>
        </p:sp>
        <p:sp>
          <p:nvSpPr>
            <p:cNvPr id="17" name="TextBox 17"/>
            <p:cNvSpPr txBox="1"/>
            <p:nvPr/>
          </p:nvSpPr>
          <p:spPr>
            <a:xfrm>
              <a:off x="0" y="47625"/>
              <a:ext cx="1406543" cy="765175"/>
            </a:xfrm>
            <a:prstGeom prst="rect">
              <a:avLst/>
            </a:prstGeom>
          </p:spPr>
          <p:txBody>
            <a:bodyPr lIns="50800" tIns="50800" rIns="50800" bIns="50800" rtlCol="0" anchor="ctr"/>
            <a:lstStyle/>
            <a:p>
              <a:pPr algn="ctr">
                <a:lnSpc>
                  <a:spcPts val="2081"/>
                </a:lnSpc>
              </a:pPr>
              <a:endParaRPr/>
            </a:p>
          </p:txBody>
        </p:sp>
      </p:grpSp>
      <p:sp>
        <p:nvSpPr>
          <p:cNvPr id="18" name="TextBox 18"/>
          <p:cNvSpPr txBox="1"/>
          <p:nvPr/>
        </p:nvSpPr>
        <p:spPr>
          <a:xfrm>
            <a:off x="12546543" y="4466074"/>
            <a:ext cx="5340469" cy="1780540"/>
          </a:xfrm>
          <a:prstGeom prst="rect">
            <a:avLst/>
          </a:prstGeom>
        </p:spPr>
        <p:txBody>
          <a:bodyPr lIns="0" tIns="0" rIns="0" bIns="0" rtlCol="0" anchor="t">
            <a:spAutoFit/>
          </a:bodyPr>
          <a:lstStyle/>
          <a:p>
            <a:pPr algn="ctr">
              <a:lnSpc>
                <a:spcPts val="4759"/>
              </a:lnSpc>
            </a:pPr>
            <a:r>
              <a:rPr lang="en-US" sz="3399">
                <a:solidFill>
                  <a:srgbClr val="B244A2"/>
                </a:solidFill>
                <a:latin typeface="Canva Sans"/>
              </a:rPr>
              <a:t>You can get out of Belarus through religion but it is difficult to leave. </a:t>
            </a:r>
          </a:p>
        </p:txBody>
      </p:sp>
      <p:grpSp>
        <p:nvGrpSpPr>
          <p:cNvPr id="19" name="Group 19"/>
          <p:cNvGrpSpPr/>
          <p:nvPr/>
        </p:nvGrpSpPr>
        <p:grpSpPr>
          <a:xfrm>
            <a:off x="1056289" y="7374768"/>
            <a:ext cx="16611341" cy="2340097"/>
            <a:chOff x="0" y="0"/>
            <a:chExt cx="4375003" cy="616322"/>
          </a:xfrm>
        </p:grpSpPr>
        <p:sp>
          <p:nvSpPr>
            <p:cNvPr id="20" name="Freeform 20"/>
            <p:cNvSpPr/>
            <p:nvPr/>
          </p:nvSpPr>
          <p:spPr>
            <a:xfrm>
              <a:off x="0" y="0"/>
              <a:ext cx="4375003" cy="616322"/>
            </a:xfrm>
            <a:custGeom>
              <a:avLst/>
              <a:gdLst/>
              <a:ahLst/>
              <a:cxnLst/>
              <a:rect l="l" t="t" r="r" b="b"/>
              <a:pathLst>
                <a:path w="4375003" h="616322">
                  <a:moveTo>
                    <a:pt x="0" y="0"/>
                  </a:moveTo>
                  <a:lnTo>
                    <a:pt x="4375003" y="0"/>
                  </a:lnTo>
                  <a:lnTo>
                    <a:pt x="4375003" y="616322"/>
                  </a:lnTo>
                  <a:lnTo>
                    <a:pt x="0" y="616322"/>
                  </a:lnTo>
                  <a:close/>
                </a:path>
              </a:pathLst>
            </a:custGeom>
            <a:solidFill>
              <a:srgbClr val="FFFFFF"/>
            </a:solidFill>
            <a:ln w="28575" cap="sq">
              <a:solidFill>
                <a:srgbClr val="B244A2"/>
              </a:solidFill>
              <a:prstDash val="solid"/>
              <a:miter/>
            </a:ln>
          </p:spPr>
          <p:txBody>
            <a:bodyPr/>
            <a:lstStyle/>
            <a:p>
              <a:endParaRPr lang="en-US"/>
            </a:p>
          </p:txBody>
        </p:sp>
        <p:sp>
          <p:nvSpPr>
            <p:cNvPr id="21" name="TextBox 21"/>
            <p:cNvSpPr txBox="1"/>
            <p:nvPr/>
          </p:nvSpPr>
          <p:spPr>
            <a:xfrm>
              <a:off x="0" y="47625"/>
              <a:ext cx="4375003" cy="568697"/>
            </a:xfrm>
            <a:prstGeom prst="rect">
              <a:avLst/>
            </a:prstGeom>
          </p:spPr>
          <p:txBody>
            <a:bodyPr lIns="50800" tIns="50800" rIns="50800" bIns="50800" rtlCol="0" anchor="ctr"/>
            <a:lstStyle/>
            <a:p>
              <a:pPr algn="ctr">
                <a:lnSpc>
                  <a:spcPts val="2081"/>
                </a:lnSpc>
              </a:pPr>
              <a:endParaRPr/>
            </a:p>
          </p:txBody>
        </p:sp>
      </p:grpSp>
      <p:sp>
        <p:nvSpPr>
          <p:cNvPr id="22" name="TextBox 22"/>
          <p:cNvSpPr txBox="1"/>
          <p:nvPr/>
        </p:nvSpPr>
        <p:spPr>
          <a:xfrm>
            <a:off x="838329" y="7491095"/>
            <a:ext cx="16611341" cy="2223770"/>
          </a:xfrm>
          <a:prstGeom prst="rect">
            <a:avLst/>
          </a:prstGeom>
        </p:spPr>
        <p:txBody>
          <a:bodyPr lIns="0" tIns="0" rIns="0" bIns="0" rtlCol="0" anchor="t">
            <a:spAutoFit/>
          </a:bodyPr>
          <a:lstStyle/>
          <a:p>
            <a:pPr algn="ctr">
              <a:lnSpc>
                <a:spcPts val="4480"/>
              </a:lnSpc>
            </a:pPr>
            <a:r>
              <a:rPr lang="en-US" sz="3200">
                <a:solidFill>
                  <a:srgbClr val="B244A2"/>
                </a:solidFill>
                <a:latin typeface="Canva Sans"/>
              </a:rPr>
              <a:t>There are still sanctions in place. The government has blocked rights to speak up about the government, we cannot wear red/ white (the flag protest colors), and the Belarussian language is not allowed. People cannot be real journalists and no one is allowed to do deals with American countries.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grpSp>
        <p:nvGrpSpPr>
          <p:cNvPr id="2" name="Group 2"/>
          <p:cNvGrpSpPr/>
          <p:nvPr/>
        </p:nvGrpSpPr>
        <p:grpSpPr>
          <a:xfrm>
            <a:off x="3478341" y="2618413"/>
            <a:ext cx="11331318" cy="5050173"/>
            <a:chOff x="0" y="0"/>
            <a:chExt cx="2984380" cy="1330087"/>
          </a:xfrm>
        </p:grpSpPr>
        <p:sp>
          <p:nvSpPr>
            <p:cNvPr id="3" name="Freeform 3"/>
            <p:cNvSpPr/>
            <p:nvPr/>
          </p:nvSpPr>
          <p:spPr>
            <a:xfrm>
              <a:off x="0" y="0"/>
              <a:ext cx="2984380" cy="1330087"/>
            </a:xfrm>
            <a:custGeom>
              <a:avLst/>
              <a:gdLst/>
              <a:ahLst/>
              <a:cxnLst/>
              <a:rect l="l" t="t" r="r" b="b"/>
              <a:pathLst>
                <a:path w="2984380" h="1330087">
                  <a:moveTo>
                    <a:pt x="0" y="0"/>
                  </a:moveTo>
                  <a:lnTo>
                    <a:pt x="2984380" y="0"/>
                  </a:lnTo>
                  <a:lnTo>
                    <a:pt x="2984380" y="1330087"/>
                  </a:lnTo>
                  <a:lnTo>
                    <a:pt x="0" y="1330087"/>
                  </a:lnTo>
                  <a:close/>
                </a:path>
              </a:pathLst>
            </a:custGeom>
            <a:solidFill>
              <a:srgbClr val="FFFFFF"/>
            </a:solidFill>
            <a:ln w="47625" cap="sq">
              <a:solidFill>
                <a:srgbClr val="B244A2"/>
              </a:solidFill>
              <a:prstDash val="solid"/>
              <a:miter/>
            </a:ln>
          </p:spPr>
          <p:txBody>
            <a:bodyPr/>
            <a:lstStyle/>
            <a:p>
              <a:endParaRPr lang="en-US"/>
            </a:p>
          </p:txBody>
        </p:sp>
        <p:sp>
          <p:nvSpPr>
            <p:cNvPr id="4" name="TextBox 4"/>
            <p:cNvSpPr txBox="1"/>
            <p:nvPr/>
          </p:nvSpPr>
          <p:spPr>
            <a:xfrm>
              <a:off x="0" y="47625"/>
              <a:ext cx="2984380" cy="1282462"/>
            </a:xfrm>
            <a:prstGeom prst="rect">
              <a:avLst/>
            </a:prstGeom>
          </p:spPr>
          <p:txBody>
            <a:bodyPr lIns="50800" tIns="50800" rIns="50800" bIns="50800" rtlCol="0" anchor="ctr"/>
            <a:lstStyle/>
            <a:p>
              <a:pPr algn="ctr">
                <a:lnSpc>
                  <a:spcPts val="2081"/>
                </a:lnSpc>
              </a:pPr>
              <a:endParaRPr/>
            </a:p>
          </p:txBody>
        </p:sp>
      </p:grpSp>
      <p:sp>
        <p:nvSpPr>
          <p:cNvPr id="5" name="TextBox 5"/>
          <p:cNvSpPr txBox="1"/>
          <p:nvPr/>
        </p:nvSpPr>
        <p:spPr>
          <a:xfrm>
            <a:off x="4619439" y="2963863"/>
            <a:ext cx="9049122" cy="4206874"/>
          </a:xfrm>
          <a:prstGeom prst="rect">
            <a:avLst/>
          </a:prstGeom>
        </p:spPr>
        <p:txBody>
          <a:bodyPr lIns="0" tIns="0" rIns="0" bIns="0" rtlCol="0" anchor="t">
            <a:spAutoFit/>
          </a:bodyPr>
          <a:lstStyle/>
          <a:p>
            <a:pPr algn="ctr">
              <a:lnSpc>
                <a:spcPts val="11200"/>
              </a:lnSpc>
            </a:pPr>
            <a:r>
              <a:rPr lang="en-US" sz="8000">
                <a:solidFill>
                  <a:srgbClr val="B244A2"/>
                </a:solidFill>
                <a:latin typeface="Canva Sans Bold"/>
              </a:rPr>
              <a:t>Educate yourself</a:t>
            </a:r>
          </a:p>
          <a:p>
            <a:pPr algn="ctr">
              <a:lnSpc>
                <a:spcPts val="11200"/>
              </a:lnSpc>
            </a:pPr>
            <a:r>
              <a:rPr lang="en-US" sz="8000">
                <a:solidFill>
                  <a:srgbClr val="B244A2"/>
                </a:solidFill>
                <a:latin typeface="Canva Sans Bold"/>
              </a:rPr>
              <a:t>Educate others</a:t>
            </a:r>
          </a:p>
          <a:p>
            <a:pPr algn="ctr">
              <a:lnSpc>
                <a:spcPts val="11200"/>
              </a:lnSpc>
            </a:pPr>
            <a:r>
              <a:rPr lang="en-US" sz="8000">
                <a:solidFill>
                  <a:srgbClr val="B244A2"/>
                </a:solidFill>
                <a:latin typeface="Canva Sans Bold"/>
              </a:rPr>
              <a:t>Educate the world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7646167" y="2738707"/>
          <a:ext cx="10268842" cy="9077325"/>
        </p:xfrm>
        <a:graphic>
          <a:graphicData uri="http://schemas.openxmlformats.org/drawingml/2006/table">
            <a:tbl>
              <a:tblPr/>
              <a:tblGrid>
                <a:gridCol w="443816">
                  <a:extLst>
                    <a:ext uri="{9D8B030D-6E8A-4147-A177-3AD203B41FA5}">
                      <a16:colId xmlns:a16="http://schemas.microsoft.com/office/drawing/2014/main" val="20000"/>
                    </a:ext>
                  </a:extLst>
                </a:gridCol>
                <a:gridCol w="8496258">
                  <a:extLst>
                    <a:ext uri="{9D8B030D-6E8A-4147-A177-3AD203B41FA5}">
                      <a16:colId xmlns:a16="http://schemas.microsoft.com/office/drawing/2014/main" val="20001"/>
                    </a:ext>
                  </a:extLst>
                </a:gridCol>
              </a:tblGrid>
              <a:tr h="6469122">
                <a:tc>
                  <a:txBody>
                    <a:bodyPr/>
                    <a:lstStyle/>
                    <a:p>
                      <a:pPr algn="l">
                        <a:lnSpc>
                          <a:spcPts val="3326"/>
                        </a:lnSpc>
                        <a:defRPr/>
                      </a:pPr>
                      <a:endParaRPr lang="en-US" sz="1100"/>
                    </a:p>
                  </a:txBody>
                  <a:tcPr marL="197740" marR="197740" marT="197740" marB="197740" anchor="ctr">
                    <a:lnL w="0" cap="flat" cmpd="sng" algn="ctr">
                      <a:solidFill>
                        <a:srgbClr val="C3ED5B"/>
                      </a:solidFill>
                      <a:prstDash val="solid"/>
                      <a:round/>
                      <a:headEnd type="none" w="med" len="med"/>
                      <a:tailEnd type="none" w="med" len="med"/>
                    </a:lnL>
                    <a:lnR w="0" cap="flat" cmpd="sng" algn="ctr">
                      <a:solidFill>
                        <a:srgbClr val="C3ED5B"/>
                      </a:solidFill>
                      <a:prstDash val="solid"/>
                      <a:round/>
                      <a:headEnd type="none" w="med" len="med"/>
                      <a:tailEnd type="none" w="med" len="med"/>
                    </a:lnR>
                    <a:lnT w="0" cap="flat" cmpd="sng" algn="ctr">
                      <a:solidFill>
                        <a:srgbClr val="C3ED5B"/>
                      </a:solidFill>
                      <a:prstDash val="solid"/>
                      <a:round/>
                      <a:headEnd type="none" w="med" len="med"/>
                      <a:tailEnd type="none" w="med" len="med"/>
                    </a:lnT>
                    <a:lnB w="0" cap="flat" cmpd="sng" algn="ctr">
                      <a:solidFill>
                        <a:srgbClr val="C3ED5B"/>
                      </a:solidFill>
                      <a:prstDash val="solid"/>
                      <a:round/>
                      <a:headEnd type="none" w="med" len="med"/>
                      <a:tailEnd type="none" w="med" len="med"/>
                    </a:lnB>
                  </a:tcPr>
                </a:tc>
                <a:tc>
                  <a:txBody>
                    <a:bodyPr/>
                    <a:lstStyle/>
                    <a:p>
                      <a:pPr marL="836819" lvl="1" indent="-418409" algn="l">
                        <a:lnSpc>
                          <a:spcPts val="5426"/>
                        </a:lnSpc>
                        <a:buFont typeface="Arial"/>
                        <a:buChar char="•"/>
                        <a:defRPr/>
                      </a:pPr>
                      <a:r>
                        <a:rPr lang="en-US" sz="3875">
                          <a:solidFill>
                            <a:srgbClr val="B244A2"/>
                          </a:solidFill>
                          <a:latin typeface="TT Chocolates"/>
                        </a:rPr>
                        <a:t>Second-Year International Affairs Scholar</a:t>
                      </a:r>
                      <a:endParaRPr lang="en-US" sz="1100"/>
                    </a:p>
                    <a:p>
                      <a:pPr marL="836819" lvl="1" indent="-418409">
                        <a:lnSpc>
                          <a:spcPts val="5426"/>
                        </a:lnSpc>
                        <a:buFont typeface="Arial"/>
                        <a:buChar char="•"/>
                      </a:pPr>
                      <a:r>
                        <a:rPr lang="en-US" sz="3875">
                          <a:solidFill>
                            <a:srgbClr val="B244A2"/>
                          </a:solidFill>
                          <a:latin typeface="TT Chocolates"/>
                        </a:rPr>
                        <a:t>Major: International Relations and Diplomacy </a:t>
                      </a:r>
                    </a:p>
                    <a:p>
                      <a:pPr marL="836819" lvl="1" indent="-418409">
                        <a:lnSpc>
                          <a:spcPts val="5426"/>
                        </a:lnSpc>
                        <a:buFont typeface="Arial"/>
                        <a:buChar char="•"/>
                      </a:pPr>
                      <a:r>
                        <a:rPr lang="en-US" sz="3875">
                          <a:solidFill>
                            <a:srgbClr val="B244A2"/>
                          </a:solidFill>
                          <a:latin typeface="TT Chocolates"/>
                        </a:rPr>
                        <a:t>Minor(s): Middle East Studies and Public Policy</a:t>
                      </a:r>
                    </a:p>
                    <a:p>
                      <a:pPr marL="836819" lvl="1" indent="-418409">
                        <a:lnSpc>
                          <a:spcPts val="5426"/>
                        </a:lnSpc>
                        <a:buFont typeface="Arial"/>
                        <a:buChar char="•"/>
                      </a:pPr>
                      <a:r>
                        <a:rPr lang="en-US" sz="3875">
                          <a:solidFill>
                            <a:srgbClr val="B244A2"/>
                          </a:solidFill>
                          <a:latin typeface="TT Chocolates"/>
                        </a:rPr>
                        <a:t>I hope to become a Diplomat or Foreign Service Officer/ work with refugees and immigrants</a:t>
                      </a:r>
                    </a:p>
                  </a:txBody>
                  <a:tcPr marL="197740" marR="197740" marT="197740" marB="197740" anchor="ctr">
                    <a:lnL w="0" cap="flat" cmpd="sng" algn="ctr">
                      <a:solidFill>
                        <a:srgbClr val="C3ED5B"/>
                      </a:solidFill>
                      <a:prstDash val="solid"/>
                      <a:round/>
                      <a:headEnd type="none" w="med" len="med"/>
                      <a:tailEnd type="none" w="med" len="med"/>
                    </a:lnL>
                    <a:lnR w="0" cap="flat" cmpd="sng" algn="ctr">
                      <a:solidFill>
                        <a:srgbClr val="C3ED5B"/>
                      </a:solidFill>
                      <a:prstDash val="solid"/>
                      <a:round/>
                      <a:headEnd type="none" w="med" len="med"/>
                      <a:tailEnd type="none" w="med" len="med"/>
                    </a:lnR>
                    <a:lnT w="0" cap="flat" cmpd="sng" algn="ctr">
                      <a:solidFill>
                        <a:srgbClr val="C3ED5B"/>
                      </a:solidFill>
                      <a:prstDash val="solid"/>
                      <a:round/>
                      <a:headEnd type="none" w="med" len="med"/>
                      <a:tailEnd type="none" w="med" len="med"/>
                    </a:lnT>
                    <a:lnB w="0" cap="flat" cmpd="sng" algn="ctr">
                      <a:solidFill>
                        <a:srgbClr val="C3ED5B"/>
                      </a:solidFill>
                      <a:prstDash val="solid"/>
                      <a:round/>
                      <a:headEnd type="none" w="med" len="med"/>
                      <a:tailEnd type="none" w="med" len="med"/>
                    </a:lnB>
                  </a:tcPr>
                </a:tc>
                <a:extLst>
                  <a:ext uri="{0D108BD9-81ED-4DB2-BD59-A6C34878D82A}">
                    <a16:rowId xmlns:a16="http://schemas.microsoft.com/office/drawing/2014/main" val="10000"/>
                  </a:ext>
                </a:extLst>
              </a:tr>
              <a:tr h="874653">
                <a:tc>
                  <a:txBody>
                    <a:bodyPr/>
                    <a:lstStyle/>
                    <a:p>
                      <a:pPr algn="l">
                        <a:lnSpc>
                          <a:spcPts val="3326"/>
                        </a:lnSpc>
                        <a:defRPr/>
                      </a:pPr>
                      <a:endParaRPr lang="en-US" sz="1100"/>
                    </a:p>
                  </a:txBody>
                  <a:tcPr marL="197740" marR="197740" marT="197740" marB="197740" anchor="ctr">
                    <a:lnL w="0" cap="flat" cmpd="sng" algn="ctr">
                      <a:solidFill>
                        <a:srgbClr val="C3ED5B"/>
                      </a:solidFill>
                      <a:prstDash val="solid"/>
                      <a:round/>
                      <a:headEnd type="none" w="med" len="med"/>
                      <a:tailEnd type="none" w="med" len="med"/>
                    </a:lnL>
                    <a:lnR w="0" cap="flat" cmpd="sng" algn="ctr">
                      <a:solidFill>
                        <a:srgbClr val="C3ED5B"/>
                      </a:solidFill>
                      <a:prstDash val="solid"/>
                      <a:round/>
                      <a:headEnd type="none" w="med" len="med"/>
                      <a:tailEnd type="none" w="med" len="med"/>
                    </a:lnR>
                    <a:lnT w="0" cap="flat" cmpd="sng" algn="ctr">
                      <a:solidFill>
                        <a:srgbClr val="C3ED5B"/>
                      </a:solidFill>
                      <a:prstDash val="solid"/>
                      <a:round/>
                      <a:headEnd type="none" w="med" len="med"/>
                      <a:tailEnd type="none" w="med" len="med"/>
                    </a:lnT>
                    <a:lnB w="0" cap="flat" cmpd="sng" algn="ctr">
                      <a:solidFill>
                        <a:srgbClr val="C3ED5B"/>
                      </a:solidFill>
                      <a:prstDash val="solid"/>
                      <a:round/>
                      <a:headEnd type="none" w="med" len="med"/>
                      <a:tailEnd type="none" w="med" len="med"/>
                    </a:lnB>
                  </a:tcPr>
                </a:tc>
                <a:tc>
                  <a:txBody>
                    <a:bodyPr/>
                    <a:lstStyle/>
                    <a:p>
                      <a:pPr algn="l">
                        <a:lnSpc>
                          <a:spcPts val="3326"/>
                        </a:lnSpc>
                        <a:defRPr/>
                      </a:pPr>
                      <a:endParaRPr lang="en-US" sz="1100"/>
                    </a:p>
                  </a:txBody>
                  <a:tcPr marL="197740" marR="197740" marT="197740" marB="197740" anchor="ctr">
                    <a:lnL w="0" cap="flat" cmpd="sng" algn="ctr">
                      <a:solidFill>
                        <a:srgbClr val="C3ED5B"/>
                      </a:solidFill>
                      <a:prstDash val="solid"/>
                      <a:round/>
                      <a:headEnd type="none" w="med" len="med"/>
                      <a:tailEnd type="none" w="med" len="med"/>
                    </a:lnL>
                    <a:lnR w="0" cap="flat" cmpd="sng" algn="ctr">
                      <a:solidFill>
                        <a:srgbClr val="C3ED5B"/>
                      </a:solidFill>
                      <a:prstDash val="solid"/>
                      <a:round/>
                      <a:headEnd type="none" w="med" len="med"/>
                      <a:tailEnd type="none" w="med" len="med"/>
                    </a:lnR>
                    <a:lnT w="0" cap="flat" cmpd="sng" algn="ctr">
                      <a:solidFill>
                        <a:srgbClr val="C3ED5B"/>
                      </a:solidFill>
                      <a:prstDash val="solid"/>
                      <a:round/>
                      <a:headEnd type="none" w="med" len="med"/>
                      <a:tailEnd type="none" w="med" len="med"/>
                    </a:lnT>
                    <a:lnB w="0" cap="flat" cmpd="sng" algn="ctr">
                      <a:solidFill>
                        <a:srgbClr val="C3ED5B"/>
                      </a:solidFill>
                      <a:prstDash val="solid"/>
                      <a:round/>
                      <a:headEnd type="none" w="med" len="med"/>
                      <a:tailEnd type="none" w="med" len="med"/>
                    </a:lnB>
                  </a:tcPr>
                </a:tc>
                <a:extLst>
                  <a:ext uri="{0D108BD9-81ED-4DB2-BD59-A6C34878D82A}">
                    <a16:rowId xmlns:a16="http://schemas.microsoft.com/office/drawing/2014/main" val="10001"/>
                  </a:ext>
                </a:extLst>
              </a:tr>
              <a:tr h="866775">
                <a:tc>
                  <a:txBody>
                    <a:bodyPr/>
                    <a:lstStyle/>
                    <a:p>
                      <a:pPr algn="l">
                        <a:lnSpc>
                          <a:spcPts val="3326"/>
                        </a:lnSpc>
                        <a:defRPr/>
                      </a:pPr>
                      <a:endParaRPr lang="en-US" sz="1100"/>
                    </a:p>
                  </a:txBody>
                  <a:tcPr marL="197740" marR="197740" marT="197740" marB="197740" anchor="ctr">
                    <a:lnL w="0" cap="flat" cmpd="sng" algn="ctr">
                      <a:solidFill>
                        <a:srgbClr val="C3ED5B"/>
                      </a:solidFill>
                      <a:prstDash val="solid"/>
                      <a:round/>
                      <a:headEnd type="none" w="med" len="med"/>
                      <a:tailEnd type="none" w="med" len="med"/>
                    </a:lnL>
                    <a:lnR w="0" cap="flat" cmpd="sng" algn="ctr">
                      <a:solidFill>
                        <a:srgbClr val="C3ED5B"/>
                      </a:solidFill>
                      <a:prstDash val="solid"/>
                      <a:round/>
                      <a:headEnd type="none" w="med" len="med"/>
                      <a:tailEnd type="none" w="med" len="med"/>
                    </a:lnR>
                    <a:lnT w="0" cap="flat" cmpd="sng" algn="ctr">
                      <a:solidFill>
                        <a:srgbClr val="C3ED5B"/>
                      </a:solidFill>
                      <a:prstDash val="solid"/>
                      <a:round/>
                      <a:headEnd type="none" w="med" len="med"/>
                      <a:tailEnd type="none" w="med" len="med"/>
                    </a:lnT>
                    <a:lnB w="0" cap="flat" cmpd="sng" algn="ctr">
                      <a:solidFill>
                        <a:srgbClr val="C3ED5B"/>
                      </a:solidFill>
                      <a:prstDash val="solid"/>
                      <a:round/>
                      <a:headEnd type="none" w="med" len="med"/>
                      <a:tailEnd type="none" w="med" len="med"/>
                    </a:lnB>
                  </a:tcPr>
                </a:tc>
                <a:tc>
                  <a:txBody>
                    <a:bodyPr/>
                    <a:lstStyle/>
                    <a:p>
                      <a:pPr algn="l">
                        <a:lnSpc>
                          <a:spcPts val="3326"/>
                        </a:lnSpc>
                        <a:defRPr/>
                      </a:pPr>
                      <a:endParaRPr lang="en-US" sz="1100"/>
                    </a:p>
                  </a:txBody>
                  <a:tcPr marL="197740" marR="197740" marT="197740" marB="197740" anchor="ctr">
                    <a:lnL w="0" cap="flat" cmpd="sng" algn="ctr">
                      <a:solidFill>
                        <a:srgbClr val="C3ED5B"/>
                      </a:solidFill>
                      <a:prstDash val="solid"/>
                      <a:round/>
                      <a:headEnd type="none" w="med" len="med"/>
                      <a:tailEnd type="none" w="med" len="med"/>
                    </a:lnL>
                    <a:lnR w="0" cap="flat" cmpd="sng" algn="ctr">
                      <a:solidFill>
                        <a:srgbClr val="C3ED5B"/>
                      </a:solidFill>
                      <a:prstDash val="solid"/>
                      <a:round/>
                      <a:headEnd type="none" w="med" len="med"/>
                      <a:tailEnd type="none" w="med" len="med"/>
                    </a:lnR>
                    <a:lnT w="0" cap="flat" cmpd="sng" algn="ctr">
                      <a:solidFill>
                        <a:srgbClr val="C3ED5B"/>
                      </a:solidFill>
                      <a:prstDash val="solid"/>
                      <a:round/>
                      <a:headEnd type="none" w="med" len="med"/>
                      <a:tailEnd type="none" w="med" len="med"/>
                    </a:lnT>
                    <a:lnB w="0" cap="flat" cmpd="sng" algn="ctr">
                      <a:solidFill>
                        <a:srgbClr val="C3ED5B"/>
                      </a:solidFill>
                      <a:prstDash val="solid"/>
                      <a:round/>
                      <a:headEnd type="none" w="med" len="med"/>
                      <a:tailEnd type="none" w="med" len="med"/>
                    </a:lnB>
                  </a:tcPr>
                </a:tc>
                <a:extLst>
                  <a:ext uri="{0D108BD9-81ED-4DB2-BD59-A6C34878D82A}">
                    <a16:rowId xmlns:a16="http://schemas.microsoft.com/office/drawing/2014/main" val="10002"/>
                  </a:ext>
                </a:extLst>
              </a:tr>
              <a:tr h="866775">
                <a:tc>
                  <a:txBody>
                    <a:bodyPr/>
                    <a:lstStyle/>
                    <a:p>
                      <a:pPr algn="l">
                        <a:lnSpc>
                          <a:spcPts val="3326"/>
                        </a:lnSpc>
                        <a:defRPr/>
                      </a:pPr>
                      <a:endParaRPr lang="en-US" sz="1100"/>
                    </a:p>
                  </a:txBody>
                  <a:tcPr marL="197740" marR="197740" marT="197740" marB="197740" anchor="ctr">
                    <a:lnL w="0" cap="flat" cmpd="sng" algn="ctr">
                      <a:solidFill>
                        <a:srgbClr val="C3ED5B"/>
                      </a:solidFill>
                      <a:prstDash val="solid"/>
                      <a:round/>
                      <a:headEnd type="none" w="med" len="med"/>
                      <a:tailEnd type="none" w="med" len="med"/>
                    </a:lnL>
                    <a:lnR w="0" cap="flat" cmpd="sng" algn="ctr">
                      <a:solidFill>
                        <a:srgbClr val="C3ED5B"/>
                      </a:solidFill>
                      <a:prstDash val="solid"/>
                      <a:round/>
                      <a:headEnd type="none" w="med" len="med"/>
                      <a:tailEnd type="none" w="med" len="med"/>
                    </a:lnR>
                    <a:lnT w="0" cap="flat" cmpd="sng" algn="ctr">
                      <a:solidFill>
                        <a:srgbClr val="C3ED5B"/>
                      </a:solidFill>
                      <a:prstDash val="solid"/>
                      <a:round/>
                      <a:headEnd type="none" w="med" len="med"/>
                      <a:tailEnd type="none" w="med" len="med"/>
                    </a:lnT>
                    <a:lnB w="0" cap="flat" cmpd="sng" algn="ctr">
                      <a:solidFill>
                        <a:srgbClr val="C3ED5B"/>
                      </a:solidFill>
                      <a:prstDash val="solid"/>
                      <a:round/>
                      <a:headEnd type="none" w="med" len="med"/>
                      <a:tailEnd type="none" w="med" len="med"/>
                    </a:lnB>
                  </a:tcPr>
                </a:tc>
                <a:tc>
                  <a:txBody>
                    <a:bodyPr/>
                    <a:lstStyle/>
                    <a:p>
                      <a:pPr algn="l">
                        <a:lnSpc>
                          <a:spcPts val="3326"/>
                        </a:lnSpc>
                        <a:defRPr/>
                      </a:pPr>
                      <a:endParaRPr lang="en-US" sz="1100"/>
                    </a:p>
                  </a:txBody>
                  <a:tcPr marL="197740" marR="197740" marT="197740" marB="197740" anchor="ctr">
                    <a:lnL w="0" cap="flat" cmpd="sng" algn="ctr">
                      <a:solidFill>
                        <a:srgbClr val="C3ED5B"/>
                      </a:solidFill>
                      <a:prstDash val="solid"/>
                      <a:round/>
                      <a:headEnd type="none" w="med" len="med"/>
                      <a:tailEnd type="none" w="med" len="med"/>
                    </a:lnL>
                    <a:lnR w="0" cap="flat" cmpd="sng" algn="ctr">
                      <a:solidFill>
                        <a:srgbClr val="C3ED5B"/>
                      </a:solidFill>
                      <a:prstDash val="solid"/>
                      <a:round/>
                      <a:headEnd type="none" w="med" len="med"/>
                      <a:tailEnd type="none" w="med" len="med"/>
                    </a:lnR>
                    <a:lnT w="0" cap="flat" cmpd="sng" algn="ctr">
                      <a:solidFill>
                        <a:srgbClr val="C3ED5B"/>
                      </a:solidFill>
                      <a:prstDash val="solid"/>
                      <a:round/>
                      <a:headEnd type="none" w="med" len="med"/>
                      <a:tailEnd type="none" w="med" len="med"/>
                    </a:lnT>
                    <a:lnB w="0" cap="flat" cmpd="sng" algn="ctr">
                      <a:solidFill>
                        <a:srgbClr val="C3ED5B"/>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Freeform 3"/>
          <p:cNvSpPr/>
          <p:nvPr/>
        </p:nvSpPr>
        <p:spPr>
          <a:xfrm>
            <a:off x="-4467531" y="-4353851"/>
            <a:ext cx="12965360" cy="12236058"/>
          </a:xfrm>
          <a:custGeom>
            <a:avLst/>
            <a:gdLst/>
            <a:ahLst/>
            <a:cxnLst/>
            <a:rect l="l" t="t" r="r" b="b"/>
            <a:pathLst>
              <a:path w="12965360" h="12236058">
                <a:moveTo>
                  <a:pt x="0" y="0"/>
                </a:moveTo>
                <a:lnTo>
                  <a:pt x="12965360" y="0"/>
                </a:lnTo>
                <a:lnTo>
                  <a:pt x="12965360" y="12236058"/>
                </a:lnTo>
                <a:lnTo>
                  <a:pt x="0" y="12236058"/>
                </a:lnTo>
                <a:lnTo>
                  <a:pt x="0" y="0"/>
                </a:lnTo>
                <a:close/>
              </a:path>
            </a:pathLst>
          </a:custGeom>
          <a:blipFill>
            <a:blip r:embed="rId2"/>
            <a:stretch>
              <a:fillRect/>
            </a:stretch>
          </a:blipFill>
        </p:spPr>
        <p:txBody>
          <a:bodyPr/>
          <a:lstStyle/>
          <a:p>
            <a:endParaRPr lang="en-US"/>
          </a:p>
        </p:txBody>
      </p:sp>
      <p:sp>
        <p:nvSpPr>
          <p:cNvPr id="4" name="Freeform 4"/>
          <p:cNvSpPr/>
          <p:nvPr/>
        </p:nvSpPr>
        <p:spPr>
          <a:xfrm>
            <a:off x="-4467531" y="2738707"/>
            <a:ext cx="12113698" cy="11376781"/>
          </a:xfrm>
          <a:custGeom>
            <a:avLst/>
            <a:gdLst/>
            <a:ahLst/>
            <a:cxnLst/>
            <a:rect l="l" t="t" r="r" b="b"/>
            <a:pathLst>
              <a:path w="12113698" h="11376781">
                <a:moveTo>
                  <a:pt x="0" y="0"/>
                </a:moveTo>
                <a:lnTo>
                  <a:pt x="12113698" y="0"/>
                </a:lnTo>
                <a:lnTo>
                  <a:pt x="12113698" y="11376781"/>
                </a:lnTo>
                <a:lnTo>
                  <a:pt x="0" y="11376781"/>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9144000" y="871691"/>
            <a:ext cx="7773738" cy="1552575"/>
          </a:xfrm>
          <a:prstGeom prst="rect">
            <a:avLst/>
          </a:prstGeom>
        </p:spPr>
        <p:txBody>
          <a:bodyPr lIns="0" tIns="0" rIns="0" bIns="0" rtlCol="0" anchor="t">
            <a:spAutoFit/>
          </a:bodyPr>
          <a:lstStyle/>
          <a:p>
            <a:pPr>
              <a:lnSpc>
                <a:spcPts val="12203"/>
              </a:lnSpc>
            </a:pPr>
            <a:r>
              <a:rPr lang="en-US" sz="10169">
                <a:solidFill>
                  <a:srgbClr val="B244A2"/>
                </a:solidFill>
                <a:latin typeface="Canva Sans Bold"/>
              </a:rPr>
              <a:t>About 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sp>
        <p:nvSpPr>
          <p:cNvPr id="2" name="Freeform 2"/>
          <p:cNvSpPr/>
          <p:nvPr/>
        </p:nvSpPr>
        <p:spPr>
          <a:xfrm>
            <a:off x="6053826" y="-11298991"/>
            <a:ext cx="17562161" cy="16493796"/>
          </a:xfrm>
          <a:custGeom>
            <a:avLst/>
            <a:gdLst/>
            <a:ahLst/>
            <a:cxnLst/>
            <a:rect l="l" t="t" r="r" b="b"/>
            <a:pathLst>
              <a:path w="17562161" h="16493796">
                <a:moveTo>
                  <a:pt x="0" y="0"/>
                </a:moveTo>
                <a:lnTo>
                  <a:pt x="17562161" y="0"/>
                </a:lnTo>
                <a:lnTo>
                  <a:pt x="17562161" y="16493796"/>
                </a:lnTo>
                <a:lnTo>
                  <a:pt x="0" y="16493796"/>
                </a:lnTo>
                <a:lnTo>
                  <a:pt x="0" y="0"/>
                </a:lnTo>
                <a:close/>
              </a:path>
            </a:pathLst>
          </a:custGeom>
          <a:blipFill>
            <a:blip r:embed="rId2"/>
            <a:stretch>
              <a:fillRect/>
            </a:stretch>
          </a:blipFill>
        </p:spPr>
        <p:txBody>
          <a:bodyPr/>
          <a:lstStyle/>
          <a:p>
            <a:endParaRPr lang="en-US"/>
          </a:p>
        </p:txBody>
      </p:sp>
      <p:sp>
        <p:nvSpPr>
          <p:cNvPr id="3" name="Freeform 3"/>
          <p:cNvSpPr/>
          <p:nvPr/>
        </p:nvSpPr>
        <p:spPr>
          <a:xfrm rot="-10800000">
            <a:off x="0" y="-4286677"/>
            <a:ext cx="7662144" cy="14418844"/>
          </a:xfrm>
          <a:custGeom>
            <a:avLst/>
            <a:gdLst/>
            <a:ahLst/>
            <a:cxnLst/>
            <a:rect l="l" t="t" r="r" b="b"/>
            <a:pathLst>
              <a:path w="7662144" h="14418844">
                <a:moveTo>
                  <a:pt x="0" y="0"/>
                </a:moveTo>
                <a:lnTo>
                  <a:pt x="7662144" y="0"/>
                </a:lnTo>
                <a:lnTo>
                  <a:pt x="7662144" y="14418844"/>
                </a:lnTo>
                <a:lnTo>
                  <a:pt x="0" y="14418844"/>
                </a:lnTo>
                <a:lnTo>
                  <a:pt x="0" y="0"/>
                </a:lnTo>
                <a:close/>
              </a:path>
            </a:pathLst>
          </a:custGeom>
          <a:blipFill>
            <a:blip r:embed="rId3"/>
            <a:stretch>
              <a:fillRect r="-88182"/>
            </a:stretch>
          </a:blipFill>
        </p:spPr>
        <p:txBody>
          <a:bodyPr/>
          <a:lstStyle/>
          <a:p>
            <a:endParaRPr lang="en-US"/>
          </a:p>
        </p:txBody>
      </p:sp>
      <p:sp>
        <p:nvSpPr>
          <p:cNvPr id="4" name="Freeform 4"/>
          <p:cNvSpPr/>
          <p:nvPr/>
        </p:nvSpPr>
        <p:spPr>
          <a:xfrm>
            <a:off x="460910" y="3383861"/>
            <a:ext cx="6564892" cy="4298945"/>
          </a:xfrm>
          <a:custGeom>
            <a:avLst/>
            <a:gdLst/>
            <a:ahLst/>
            <a:cxnLst/>
            <a:rect l="l" t="t" r="r" b="b"/>
            <a:pathLst>
              <a:path w="6564892" h="4298945">
                <a:moveTo>
                  <a:pt x="0" y="0"/>
                </a:moveTo>
                <a:lnTo>
                  <a:pt x="6564892" y="0"/>
                </a:lnTo>
                <a:lnTo>
                  <a:pt x="6564892" y="4298945"/>
                </a:lnTo>
                <a:lnTo>
                  <a:pt x="0" y="4298945"/>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7383605" y="3600450"/>
            <a:ext cx="10598480" cy="3676035"/>
            <a:chOff x="0" y="0"/>
            <a:chExt cx="2791369" cy="968174"/>
          </a:xfrm>
        </p:grpSpPr>
        <p:sp>
          <p:nvSpPr>
            <p:cNvPr id="6" name="Freeform 6"/>
            <p:cNvSpPr/>
            <p:nvPr/>
          </p:nvSpPr>
          <p:spPr>
            <a:xfrm>
              <a:off x="0" y="0"/>
              <a:ext cx="2791369" cy="968174"/>
            </a:xfrm>
            <a:custGeom>
              <a:avLst/>
              <a:gdLst/>
              <a:ahLst/>
              <a:cxnLst/>
              <a:rect l="l" t="t" r="r" b="b"/>
              <a:pathLst>
                <a:path w="2791369" h="968174">
                  <a:moveTo>
                    <a:pt x="0" y="0"/>
                  </a:moveTo>
                  <a:lnTo>
                    <a:pt x="2791369" y="0"/>
                  </a:lnTo>
                  <a:lnTo>
                    <a:pt x="2791369" y="968174"/>
                  </a:lnTo>
                  <a:lnTo>
                    <a:pt x="0" y="968174"/>
                  </a:lnTo>
                  <a:close/>
                </a:path>
              </a:pathLst>
            </a:custGeom>
            <a:solidFill>
              <a:srgbClr val="FFFFFF"/>
            </a:solidFill>
            <a:ln w="38100" cap="sq">
              <a:solidFill>
                <a:srgbClr val="B244A2"/>
              </a:solidFill>
              <a:prstDash val="solid"/>
              <a:miter/>
            </a:ln>
          </p:spPr>
          <p:txBody>
            <a:bodyPr/>
            <a:lstStyle/>
            <a:p>
              <a:endParaRPr lang="en-US"/>
            </a:p>
          </p:txBody>
        </p:sp>
        <p:sp>
          <p:nvSpPr>
            <p:cNvPr id="7" name="TextBox 7"/>
            <p:cNvSpPr txBox="1"/>
            <p:nvPr/>
          </p:nvSpPr>
          <p:spPr>
            <a:xfrm>
              <a:off x="0" y="47625"/>
              <a:ext cx="2791369" cy="920549"/>
            </a:xfrm>
            <a:prstGeom prst="rect">
              <a:avLst/>
            </a:prstGeom>
          </p:spPr>
          <p:txBody>
            <a:bodyPr lIns="50800" tIns="50800" rIns="50800" bIns="50800" rtlCol="0" anchor="ctr"/>
            <a:lstStyle/>
            <a:p>
              <a:pPr algn="ctr">
                <a:lnSpc>
                  <a:spcPts val="2081"/>
                </a:lnSpc>
              </a:pPr>
              <a:endParaRPr/>
            </a:p>
          </p:txBody>
        </p:sp>
      </p:grpSp>
      <p:sp>
        <p:nvSpPr>
          <p:cNvPr id="8" name="TextBox 8"/>
          <p:cNvSpPr txBox="1"/>
          <p:nvPr/>
        </p:nvSpPr>
        <p:spPr>
          <a:xfrm>
            <a:off x="7500958" y="3733492"/>
            <a:ext cx="10481127" cy="3333751"/>
          </a:xfrm>
          <a:prstGeom prst="rect">
            <a:avLst/>
          </a:prstGeom>
        </p:spPr>
        <p:txBody>
          <a:bodyPr lIns="0" tIns="0" rIns="0" bIns="0" rtlCol="0" anchor="t">
            <a:spAutoFit/>
          </a:bodyPr>
          <a:lstStyle/>
          <a:p>
            <a:pPr>
              <a:lnSpc>
                <a:spcPts val="4499"/>
              </a:lnSpc>
            </a:pPr>
            <a:r>
              <a:rPr lang="en-US" sz="2999">
                <a:solidFill>
                  <a:srgbClr val="B244A2"/>
                </a:solidFill>
                <a:latin typeface="Canva Sans"/>
              </a:rPr>
              <a:t>I have worked with the resettlement agency since August when they arrived in central Columbus. The family is from Belarus and I aid the mom, and two daughters (21 and 16 years old). Throughout these slides, I want to share the ups and downs/ general experience with this process and information about Belarus. </a:t>
            </a:r>
          </a:p>
        </p:txBody>
      </p:sp>
      <p:sp>
        <p:nvSpPr>
          <p:cNvPr id="9" name="TextBox 9"/>
          <p:cNvSpPr txBox="1"/>
          <p:nvPr/>
        </p:nvSpPr>
        <p:spPr>
          <a:xfrm>
            <a:off x="3743356" y="1519186"/>
            <a:ext cx="11994215" cy="1152525"/>
          </a:xfrm>
          <a:prstGeom prst="rect">
            <a:avLst/>
          </a:prstGeom>
        </p:spPr>
        <p:txBody>
          <a:bodyPr lIns="0" tIns="0" rIns="0" bIns="0" rtlCol="0" anchor="t">
            <a:spAutoFit/>
          </a:bodyPr>
          <a:lstStyle/>
          <a:p>
            <a:pPr>
              <a:lnSpc>
                <a:spcPts val="9000"/>
              </a:lnSpc>
            </a:pPr>
            <a:r>
              <a:rPr lang="en-US" sz="7500">
                <a:solidFill>
                  <a:srgbClr val="B244A2"/>
                </a:solidFill>
                <a:latin typeface="Canva Sans Bold"/>
              </a:rPr>
              <a:t>Mentoring the Family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sp>
        <p:nvSpPr>
          <p:cNvPr id="2" name="Freeform 2"/>
          <p:cNvSpPr/>
          <p:nvPr/>
        </p:nvSpPr>
        <p:spPr>
          <a:xfrm>
            <a:off x="9711426" y="0"/>
            <a:ext cx="17562161" cy="16493796"/>
          </a:xfrm>
          <a:custGeom>
            <a:avLst/>
            <a:gdLst/>
            <a:ahLst/>
            <a:cxnLst/>
            <a:rect l="l" t="t" r="r" b="b"/>
            <a:pathLst>
              <a:path w="17562161" h="16493796">
                <a:moveTo>
                  <a:pt x="0" y="0"/>
                </a:moveTo>
                <a:lnTo>
                  <a:pt x="17562161" y="0"/>
                </a:lnTo>
                <a:lnTo>
                  <a:pt x="17562161" y="16493796"/>
                </a:lnTo>
                <a:lnTo>
                  <a:pt x="0" y="16493796"/>
                </a:lnTo>
                <a:lnTo>
                  <a:pt x="0" y="0"/>
                </a:lnTo>
                <a:close/>
              </a:path>
            </a:pathLst>
          </a:custGeom>
          <a:blipFill>
            <a:blip r:embed="rId2"/>
            <a:stretch>
              <a:fillRect/>
            </a:stretch>
          </a:blipFill>
        </p:spPr>
        <p:txBody>
          <a:bodyPr/>
          <a:lstStyle/>
          <a:p>
            <a:endParaRPr lang="en-US"/>
          </a:p>
        </p:txBody>
      </p:sp>
      <p:sp>
        <p:nvSpPr>
          <p:cNvPr id="3" name="Freeform 3"/>
          <p:cNvSpPr/>
          <p:nvPr/>
        </p:nvSpPr>
        <p:spPr>
          <a:xfrm rot="2190277">
            <a:off x="-7989547" y="-4793460"/>
            <a:ext cx="14418844" cy="11644321"/>
          </a:xfrm>
          <a:custGeom>
            <a:avLst/>
            <a:gdLst/>
            <a:ahLst/>
            <a:cxnLst/>
            <a:rect l="l" t="t" r="r" b="b"/>
            <a:pathLst>
              <a:path w="14418844" h="11644321">
                <a:moveTo>
                  <a:pt x="0" y="0"/>
                </a:moveTo>
                <a:lnTo>
                  <a:pt x="14418843" y="0"/>
                </a:lnTo>
                <a:lnTo>
                  <a:pt x="14418843" y="11644320"/>
                </a:lnTo>
                <a:lnTo>
                  <a:pt x="0" y="11644320"/>
                </a:lnTo>
                <a:lnTo>
                  <a:pt x="0" y="0"/>
                </a:lnTo>
                <a:close/>
              </a:path>
            </a:pathLst>
          </a:custGeom>
          <a:blipFill>
            <a:blip r:embed="rId3"/>
            <a:stretch>
              <a:fillRect b="-23827"/>
            </a:stretch>
          </a:blipFill>
        </p:spPr>
        <p:txBody>
          <a:bodyPr/>
          <a:lstStyle/>
          <a:p>
            <a:endParaRPr lang="en-US"/>
          </a:p>
        </p:txBody>
      </p:sp>
      <p:sp>
        <p:nvSpPr>
          <p:cNvPr id="4" name="TextBox 4"/>
          <p:cNvSpPr txBox="1"/>
          <p:nvPr/>
        </p:nvSpPr>
        <p:spPr>
          <a:xfrm>
            <a:off x="1028694" y="1260699"/>
            <a:ext cx="11994215" cy="1152525"/>
          </a:xfrm>
          <a:prstGeom prst="rect">
            <a:avLst/>
          </a:prstGeom>
        </p:spPr>
        <p:txBody>
          <a:bodyPr lIns="0" tIns="0" rIns="0" bIns="0" rtlCol="0" anchor="t">
            <a:spAutoFit/>
          </a:bodyPr>
          <a:lstStyle/>
          <a:p>
            <a:pPr>
              <a:lnSpc>
                <a:spcPts val="9000"/>
              </a:lnSpc>
            </a:pPr>
            <a:r>
              <a:rPr lang="en-US" sz="7500">
                <a:solidFill>
                  <a:srgbClr val="B244A2"/>
                </a:solidFill>
                <a:latin typeface="Canva Sans Bold"/>
              </a:rPr>
              <a:t>Mentor Blogs</a:t>
            </a:r>
          </a:p>
        </p:txBody>
      </p:sp>
      <p:sp>
        <p:nvSpPr>
          <p:cNvPr id="5" name="TextBox 5"/>
          <p:cNvSpPr txBox="1"/>
          <p:nvPr/>
        </p:nvSpPr>
        <p:spPr>
          <a:xfrm>
            <a:off x="1028700" y="2853999"/>
            <a:ext cx="16447700" cy="6705601"/>
          </a:xfrm>
          <a:prstGeom prst="rect">
            <a:avLst/>
          </a:prstGeom>
        </p:spPr>
        <p:txBody>
          <a:bodyPr lIns="0" tIns="0" rIns="0" bIns="0" rtlCol="0" anchor="t">
            <a:spAutoFit/>
          </a:bodyPr>
          <a:lstStyle/>
          <a:p>
            <a:pPr>
              <a:lnSpc>
                <a:spcPts val="4499"/>
              </a:lnSpc>
            </a:pPr>
            <a:r>
              <a:rPr lang="en-US" sz="2999">
                <a:solidFill>
                  <a:srgbClr val="B244A2"/>
                </a:solidFill>
                <a:latin typeface="Canva Sans"/>
              </a:rPr>
              <a:t>Upon their arrival in August 2023, I mentored a family of three (dad in Turkey) from Belarus. They got their visa from Tbilisi, Georgia through the US Embassy there as the one in Minsk is closed. Additionally, they now live in central Columbus and the daughter is moving back to Belarus in April. The older daughter is completing a digital design certification through Columbus State and the younger is a freshman in High School.</a:t>
            </a:r>
          </a:p>
          <a:p>
            <a:pPr>
              <a:lnSpc>
                <a:spcPts val="4499"/>
              </a:lnSpc>
            </a:pPr>
            <a:endParaRPr lang="en-US" sz="2999">
              <a:solidFill>
                <a:srgbClr val="B244A2"/>
              </a:solidFill>
              <a:latin typeface="Canva Sans"/>
            </a:endParaRPr>
          </a:p>
          <a:p>
            <a:pPr>
              <a:lnSpc>
                <a:spcPts val="4499"/>
              </a:lnSpc>
            </a:pPr>
            <a:r>
              <a:rPr lang="en-US" sz="2999">
                <a:solidFill>
                  <a:srgbClr val="B244A2"/>
                </a:solidFill>
                <a:latin typeface="Canva Sans"/>
              </a:rPr>
              <a:t>We brought in another mentor as I was in charge of three people, I found this helpful as she speaks Russian the mom does not speak English and the daughter is in the ELS program. </a:t>
            </a:r>
          </a:p>
          <a:p>
            <a:pPr>
              <a:lnSpc>
                <a:spcPts val="4499"/>
              </a:lnSpc>
            </a:pPr>
            <a:endParaRPr lang="en-US" sz="2999">
              <a:solidFill>
                <a:srgbClr val="B244A2"/>
              </a:solidFill>
              <a:latin typeface="Canva Sans"/>
            </a:endParaRPr>
          </a:p>
          <a:p>
            <a:pPr>
              <a:lnSpc>
                <a:spcPts val="4499"/>
              </a:lnSpc>
            </a:pPr>
            <a:endParaRPr lang="en-US" sz="2999">
              <a:solidFill>
                <a:srgbClr val="B244A2"/>
              </a:solidFill>
              <a:latin typeface="Canva Sans"/>
            </a:endParaRPr>
          </a:p>
          <a:p>
            <a:pPr>
              <a:lnSpc>
                <a:spcPts val="4499"/>
              </a:lnSpc>
            </a:pPr>
            <a:endParaRPr lang="en-US" sz="2999">
              <a:solidFill>
                <a:srgbClr val="B244A2"/>
              </a:solidFill>
              <a:latin typeface="Canva Sans"/>
            </a:endParaRPr>
          </a:p>
        </p:txBody>
      </p:sp>
      <p:sp>
        <p:nvSpPr>
          <p:cNvPr id="6" name="TextBox 6"/>
          <p:cNvSpPr txBox="1"/>
          <p:nvPr/>
        </p:nvSpPr>
        <p:spPr>
          <a:xfrm>
            <a:off x="1028694" y="8628380"/>
            <a:ext cx="14231541" cy="629920"/>
          </a:xfrm>
          <a:prstGeom prst="rect">
            <a:avLst/>
          </a:prstGeom>
        </p:spPr>
        <p:txBody>
          <a:bodyPr lIns="0" tIns="0" rIns="0" bIns="0" rtlCol="0" anchor="t">
            <a:spAutoFit/>
          </a:bodyPr>
          <a:lstStyle/>
          <a:p>
            <a:pPr algn="ctr">
              <a:lnSpc>
                <a:spcPts val="5179"/>
              </a:lnSpc>
            </a:pPr>
            <a:r>
              <a:rPr lang="en-US" sz="3699">
                <a:solidFill>
                  <a:srgbClr val="B244A2"/>
                </a:solidFill>
                <a:latin typeface="Canva Sans Bold"/>
              </a:rPr>
              <a:t>https://global-scholars-project.webnode.page/mentor-blogs/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sp>
        <p:nvSpPr>
          <p:cNvPr id="2" name="Freeform 2"/>
          <p:cNvSpPr/>
          <p:nvPr/>
        </p:nvSpPr>
        <p:spPr>
          <a:xfrm>
            <a:off x="-7973478" y="2472488"/>
            <a:ext cx="14418844" cy="14418844"/>
          </a:xfrm>
          <a:custGeom>
            <a:avLst/>
            <a:gdLst/>
            <a:ahLst/>
            <a:cxnLst/>
            <a:rect l="l" t="t" r="r" b="b"/>
            <a:pathLst>
              <a:path w="14418844" h="14418844">
                <a:moveTo>
                  <a:pt x="0" y="0"/>
                </a:moveTo>
                <a:lnTo>
                  <a:pt x="14418844" y="0"/>
                </a:lnTo>
                <a:lnTo>
                  <a:pt x="14418844" y="14418844"/>
                </a:lnTo>
                <a:lnTo>
                  <a:pt x="0" y="1441884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48258" y="447675"/>
            <a:ext cx="11994215" cy="1152525"/>
          </a:xfrm>
          <a:prstGeom prst="rect">
            <a:avLst/>
          </a:prstGeom>
        </p:spPr>
        <p:txBody>
          <a:bodyPr lIns="0" tIns="0" rIns="0" bIns="0" rtlCol="0" anchor="t">
            <a:spAutoFit/>
          </a:bodyPr>
          <a:lstStyle/>
          <a:p>
            <a:pPr>
              <a:lnSpc>
                <a:spcPts val="9000"/>
              </a:lnSpc>
            </a:pPr>
            <a:r>
              <a:rPr lang="en-US" sz="7500">
                <a:solidFill>
                  <a:srgbClr val="B244A2"/>
                </a:solidFill>
                <a:latin typeface="Canva Sans Bold"/>
              </a:rPr>
              <a:t>What I learned </a:t>
            </a:r>
          </a:p>
        </p:txBody>
      </p:sp>
      <p:sp>
        <p:nvSpPr>
          <p:cNvPr id="4" name="TextBox 4"/>
          <p:cNvSpPr txBox="1"/>
          <p:nvPr/>
        </p:nvSpPr>
        <p:spPr>
          <a:xfrm>
            <a:off x="448258" y="1852359"/>
            <a:ext cx="16811042" cy="7829551"/>
          </a:xfrm>
          <a:prstGeom prst="rect">
            <a:avLst/>
          </a:prstGeom>
        </p:spPr>
        <p:txBody>
          <a:bodyPr lIns="0" tIns="0" rIns="0" bIns="0" rtlCol="0" anchor="t">
            <a:spAutoFit/>
          </a:bodyPr>
          <a:lstStyle/>
          <a:p>
            <a:pPr>
              <a:lnSpc>
                <a:spcPts val="4499"/>
              </a:lnSpc>
            </a:pPr>
            <a:r>
              <a:rPr lang="en-US" sz="2999">
                <a:solidFill>
                  <a:srgbClr val="B244A2"/>
                </a:solidFill>
                <a:latin typeface="Canva Sans"/>
              </a:rPr>
              <a:t>starting in August, I started to mentor. </a:t>
            </a:r>
          </a:p>
          <a:p>
            <a:pPr marL="647697" lvl="1" indent="-323848">
              <a:lnSpc>
                <a:spcPts val="4499"/>
              </a:lnSpc>
              <a:buFont typeface="Arial"/>
              <a:buChar char="•"/>
            </a:pPr>
            <a:r>
              <a:rPr lang="en-US" sz="2999">
                <a:solidFill>
                  <a:srgbClr val="B244A2"/>
                </a:solidFill>
                <a:latin typeface="Canva Sans Bold"/>
              </a:rPr>
              <a:t>Key Focuses: Adjusting</a:t>
            </a:r>
            <a:r>
              <a:rPr lang="en-US" sz="2999">
                <a:solidFill>
                  <a:srgbClr val="B244A2"/>
                </a:solidFill>
                <a:latin typeface="Canva Sans"/>
              </a:rPr>
              <a:t> to Columbus, education, financial and legal needs, social aspects, and mental health. </a:t>
            </a:r>
          </a:p>
          <a:p>
            <a:pPr marL="647697" lvl="1" indent="-323848">
              <a:lnSpc>
                <a:spcPts val="4499"/>
              </a:lnSpc>
              <a:buFont typeface="Arial"/>
              <a:buChar char="•"/>
            </a:pPr>
            <a:r>
              <a:rPr lang="en-US" sz="2999">
                <a:solidFill>
                  <a:srgbClr val="B244A2"/>
                </a:solidFill>
                <a:latin typeface="Canva Sans"/>
              </a:rPr>
              <a:t>When I started mentoring I thought I would be helping them with homework. I realized I wanted to help them in multiple areas, if no one were going to be there, I would be there for them.</a:t>
            </a:r>
          </a:p>
          <a:p>
            <a:pPr marL="647697" lvl="1" indent="-323848">
              <a:lnSpc>
                <a:spcPts val="4499"/>
              </a:lnSpc>
              <a:buFont typeface="Arial"/>
              <a:buChar char="•"/>
            </a:pPr>
            <a:r>
              <a:rPr lang="en-US" sz="2999">
                <a:solidFill>
                  <a:srgbClr val="B244A2"/>
                </a:solidFill>
                <a:latin typeface="Canva Sans Bold"/>
              </a:rPr>
              <a:t>Setting boundaries is crucial- </a:t>
            </a:r>
            <a:r>
              <a:rPr lang="en-US" sz="2999">
                <a:solidFill>
                  <a:srgbClr val="B244A2"/>
                </a:solidFill>
                <a:latin typeface="Canva Sans"/>
              </a:rPr>
              <a:t>they would ask me to get them jobs or figure out their education. I learned to guide them in the process, but not do everything for them.</a:t>
            </a:r>
          </a:p>
          <a:p>
            <a:pPr marL="647697" lvl="1" indent="-323848">
              <a:lnSpc>
                <a:spcPts val="4499"/>
              </a:lnSpc>
              <a:buFont typeface="Arial"/>
              <a:buChar char="•"/>
            </a:pPr>
            <a:r>
              <a:rPr lang="en-US" sz="2999">
                <a:solidFill>
                  <a:srgbClr val="B244A2"/>
                </a:solidFill>
                <a:latin typeface="Canva Sans"/>
              </a:rPr>
              <a:t>Seeing raw human emotion and being able to handle this is very important, I was a liaison between their attorney and caseworker- I was able to communicate their needs effectively when they couldn’t. I wanted to make sure they were being seen. </a:t>
            </a:r>
          </a:p>
          <a:p>
            <a:pPr marL="647697" lvl="1" indent="-323848">
              <a:lnSpc>
                <a:spcPts val="4499"/>
              </a:lnSpc>
              <a:buFont typeface="Arial"/>
              <a:buChar char="•"/>
            </a:pPr>
            <a:r>
              <a:rPr lang="en-US" sz="2999">
                <a:solidFill>
                  <a:srgbClr val="B244A2"/>
                </a:solidFill>
                <a:latin typeface="Canva Sans Bold"/>
              </a:rPr>
              <a:t>Seeing their growth in this process makes all the stress worth it- </a:t>
            </a:r>
            <a:r>
              <a:rPr lang="en-US" sz="2999">
                <a:solidFill>
                  <a:srgbClr val="B244A2"/>
                </a:solidFill>
                <a:latin typeface="Canva Sans"/>
              </a:rPr>
              <a:t>they are starting to get a hang of life here and become further adjusted. Forming a genuine friendship and having laughs is what I am here for. </a:t>
            </a:r>
          </a:p>
        </p:txBody>
      </p:sp>
      <p:sp>
        <p:nvSpPr>
          <p:cNvPr id="5" name="Freeform 5"/>
          <p:cNvSpPr/>
          <p:nvPr/>
        </p:nvSpPr>
        <p:spPr>
          <a:xfrm>
            <a:off x="11078578" y="-9957323"/>
            <a:ext cx="14418844" cy="14418844"/>
          </a:xfrm>
          <a:custGeom>
            <a:avLst/>
            <a:gdLst/>
            <a:ahLst/>
            <a:cxnLst/>
            <a:rect l="l" t="t" r="r" b="b"/>
            <a:pathLst>
              <a:path w="14418844" h="14418844">
                <a:moveTo>
                  <a:pt x="0" y="0"/>
                </a:moveTo>
                <a:lnTo>
                  <a:pt x="14418844" y="0"/>
                </a:lnTo>
                <a:lnTo>
                  <a:pt x="14418844" y="14418844"/>
                </a:lnTo>
                <a:lnTo>
                  <a:pt x="0" y="1441884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grpSp>
        <p:nvGrpSpPr>
          <p:cNvPr id="2" name="Group 2"/>
          <p:cNvGrpSpPr/>
          <p:nvPr/>
        </p:nvGrpSpPr>
        <p:grpSpPr>
          <a:xfrm>
            <a:off x="553014" y="4288911"/>
            <a:ext cx="17253911" cy="2261515"/>
            <a:chOff x="0" y="0"/>
            <a:chExt cx="4544240" cy="595625"/>
          </a:xfrm>
        </p:grpSpPr>
        <p:sp>
          <p:nvSpPr>
            <p:cNvPr id="3" name="Freeform 3"/>
            <p:cNvSpPr/>
            <p:nvPr/>
          </p:nvSpPr>
          <p:spPr>
            <a:xfrm>
              <a:off x="0" y="0"/>
              <a:ext cx="4544240" cy="595625"/>
            </a:xfrm>
            <a:custGeom>
              <a:avLst/>
              <a:gdLst/>
              <a:ahLst/>
              <a:cxnLst/>
              <a:rect l="l" t="t" r="r" b="b"/>
              <a:pathLst>
                <a:path w="4544240" h="595625">
                  <a:moveTo>
                    <a:pt x="0" y="0"/>
                  </a:moveTo>
                  <a:lnTo>
                    <a:pt x="4544240" y="0"/>
                  </a:lnTo>
                  <a:lnTo>
                    <a:pt x="4544240" y="595625"/>
                  </a:lnTo>
                  <a:lnTo>
                    <a:pt x="0" y="595625"/>
                  </a:lnTo>
                  <a:close/>
                </a:path>
              </a:pathLst>
            </a:custGeom>
            <a:solidFill>
              <a:srgbClr val="FFFFFF"/>
            </a:solidFill>
            <a:ln w="28575" cap="sq">
              <a:solidFill>
                <a:srgbClr val="B244A2"/>
              </a:solidFill>
              <a:prstDash val="solid"/>
              <a:miter/>
            </a:ln>
          </p:spPr>
          <p:txBody>
            <a:bodyPr/>
            <a:lstStyle/>
            <a:p>
              <a:endParaRPr lang="en-US"/>
            </a:p>
          </p:txBody>
        </p:sp>
        <p:sp>
          <p:nvSpPr>
            <p:cNvPr id="4" name="TextBox 4"/>
            <p:cNvSpPr txBox="1"/>
            <p:nvPr/>
          </p:nvSpPr>
          <p:spPr>
            <a:xfrm>
              <a:off x="0" y="47625"/>
              <a:ext cx="4544240" cy="548000"/>
            </a:xfrm>
            <a:prstGeom prst="rect">
              <a:avLst/>
            </a:prstGeom>
          </p:spPr>
          <p:txBody>
            <a:bodyPr lIns="50800" tIns="50800" rIns="50800" bIns="50800" rtlCol="0" anchor="ctr"/>
            <a:lstStyle/>
            <a:p>
              <a:pPr algn="ctr">
                <a:lnSpc>
                  <a:spcPts val="2081"/>
                </a:lnSpc>
              </a:pPr>
              <a:endParaRPr/>
            </a:p>
          </p:txBody>
        </p:sp>
      </p:grpSp>
      <p:sp>
        <p:nvSpPr>
          <p:cNvPr id="5" name="Freeform 5"/>
          <p:cNvSpPr/>
          <p:nvPr/>
        </p:nvSpPr>
        <p:spPr>
          <a:xfrm>
            <a:off x="-9004297" y="4288911"/>
            <a:ext cx="17562161" cy="16493796"/>
          </a:xfrm>
          <a:custGeom>
            <a:avLst/>
            <a:gdLst/>
            <a:ahLst/>
            <a:cxnLst/>
            <a:rect l="l" t="t" r="r" b="b"/>
            <a:pathLst>
              <a:path w="17562161" h="16493796">
                <a:moveTo>
                  <a:pt x="0" y="0"/>
                </a:moveTo>
                <a:lnTo>
                  <a:pt x="17562161" y="0"/>
                </a:lnTo>
                <a:lnTo>
                  <a:pt x="17562161" y="16493796"/>
                </a:lnTo>
                <a:lnTo>
                  <a:pt x="0" y="16493796"/>
                </a:lnTo>
                <a:lnTo>
                  <a:pt x="0" y="0"/>
                </a:lnTo>
                <a:close/>
              </a:path>
            </a:pathLst>
          </a:custGeom>
          <a:blipFill>
            <a:blip r:embed="rId2"/>
            <a:stretch>
              <a:fillRect/>
            </a:stretch>
          </a:blipFill>
        </p:spPr>
        <p:txBody>
          <a:bodyPr/>
          <a:lstStyle/>
          <a:p>
            <a:endParaRPr lang="en-US"/>
          </a:p>
        </p:txBody>
      </p:sp>
      <p:sp>
        <p:nvSpPr>
          <p:cNvPr id="6" name="Freeform 6"/>
          <p:cNvSpPr/>
          <p:nvPr/>
        </p:nvSpPr>
        <p:spPr>
          <a:xfrm>
            <a:off x="-6656408" y="-9275344"/>
            <a:ext cx="14418844" cy="14418844"/>
          </a:xfrm>
          <a:custGeom>
            <a:avLst/>
            <a:gdLst/>
            <a:ahLst/>
            <a:cxnLst/>
            <a:rect l="l" t="t" r="r" b="b"/>
            <a:pathLst>
              <a:path w="14418844" h="14418844">
                <a:moveTo>
                  <a:pt x="0" y="0"/>
                </a:moveTo>
                <a:lnTo>
                  <a:pt x="14418844" y="0"/>
                </a:lnTo>
                <a:lnTo>
                  <a:pt x="14418844" y="14418844"/>
                </a:lnTo>
                <a:lnTo>
                  <a:pt x="0" y="14418844"/>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669692" y="1696854"/>
            <a:ext cx="17259306" cy="7829551"/>
          </a:xfrm>
          <a:prstGeom prst="rect">
            <a:avLst/>
          </a:prstGeom>
        </p:spPr>
        <p:txBody>
          <a:bodyPr lIns="0" tIns="0" rIns="0" bIns="0" rtlCol="0" anchor="t">
            <a:spAutoFit/>
          </a:bodyPr>
          <a:lstStyle/>
          <a:p>
            <a:pPr>
              <a:lnSpc>
                <a:spcPts val="4499"/>
              </a:lnSpc>
            </a:pPr>
            <a:r>
              <a:rPr lang="en-US" sz="2999">
                <a:solidFill>
                  <a:srgbClr val="B244A2"/>
                </a:solidFill>
                <a:latin typeface="Canva Sans"/>
              </a:rPr>
              <a:t> “She has mentioned she is in an ELS program and has a specific teacher for this. She has also said how she and this guy were looking at a globe in the classroom and he asked where she was from and she said Belarus and he had no idea where that was. She said he kept looking around the globe and didn't know where it was” </a:t>
            </a:r>
          </a:p>
          <a:p>
            <a:pPr>
              <a:lnSpc>
                <a:spcPts val="4499"/>
              </a:lnSpc>
            </a:pPr>
            <a:endParaRPr lang="en-US" sz="2999">
              <a:solidFill>
                <a:srgbClr val="B244A2"/>
              </a:solidFill>
              <a:latin typeface="Canva Sans"/>
            </a:endParaRPr>
          </a:p>
          <a:p>
            <a:pPr>
              <a:lnSpc>
                <a:spcPts val="4499"/>
              </a:lnSpc>
            </a:pPr>
            <a:r>
              <a:rPr lang="en-US" sz="2999">
                <a:solidFill>
                  <a:srgbClr val="B244A2"/>
                </a:solidFill>
                <a:latin typeface="Canva Sans"/>
              </a:rPr>
              <a:t>“She is upset why education is so difficult to understand as the younger daughter has been adjusting to the increased course load of high school in the States. The younger daughter has mentioned how much more work she has here than back at "home." </a:t>
            </a:r>
          </a:p>
          <a:p>
            <a:pPr>
              <a:lnSpc>
                <a:spcPts val="4499"/>
              </a:lnSpc>
            </a:pPr>
            <a:endParaRPr lang="en-US" sz="2999">
              <a:solidFill>
                <a:srgbClr val="B244A2"/>
              </a:solidFill>
              <a:latin typeface="Canva Sans"/>
            </a:endParaRPr>
          </a:p>
          <a:p>
            <a:pPr>
              <a:lnSpc>
                <a:spcPts val="4499"/>
              </a:lnSpc>
            </a:pPr>
            <a:r>
              <a:rPr lang="en-US" sz="2999">
                <a:solidFill>
                  <a:srgbClr val="B244A2"/>
                </a:solidFill>
                <a:latin typeface="Canva Sans"/>
              </a:rPr>
              <a:t>“They want me to help them get a green card, get into school, find people in graphic design... which I can do I think I got overwhelmed because there are so many questions (which is normal I would have the same). I want to do everything in my power to help them but I can physically only do so much. I have sat down with the older daughter and combed through her transcript, her placement test, and the course requirements for different universities”</a:t>
            </a:r>
          </a:p>
        </p:txBody>
      </p:sp>
      <p:sp>
        <p:nvSpPr>
          <p:cNvPr id="8" name="Freeform 8"/>
          <p:cNvSpPr/>
          <p:nvPr/>
        </p:nvSpPr>
        <p:spPr>
          <a:xfrm>
            <a:off x="14134344" y="-6722778"/>
            <a:ext cx="14418844" cy="14418844"/>
          </a:xfrm>
          <a:custGeom>
            <a:avLst/>
            <a:gdLst/>
            <a:ahLst/>
            <a:cxnLst/>
            <a:rect l="l" t="t" r="r" b="b"/>
            <a:pathLst>
              <a:path w="14418844" h="14418844">
                <a:moveTo>
                  <a:pt x="0" y="0"/>
                </a:moveTo>
                <a:lnTo>
                  <a:pt x="14418844" y="0"/>
                </a:lnTo>
                <a:lnTo>
                  <a:pt x="14418844" y="14418843"/>
                </a:lnTo>
                <a:lnTo>
                  <a:pt x="0" y="14418843"/>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805012" y="477119"/>
            <a:ext cx="11994215" cy="1152525"/>
          </a:xfrm>
          <a:prstGeom prst="rect">
            <a:avLst/>
          </a:prstGeom>
        </p:spPr>
        <p:txBody>
          <a:bodyPr lIns="0" tIns="0" rIns="0" bIns="0" rtlCol="0" anchor="t">
            <a:spAutoFit/>
          </a:bodyPr>
          <a:lstStyle/>
          <a:p>
            <a:pPr>
              <a:lnSpc>
                <a:spcPts val="9000"/>
              </a:lnSpc>
            </a:pPr>
            <a:r>
              <a:rPr lang="en-US" sz="7500">
                <a:solidFill>
                  <a:srgbClr val="B244A2"/>
                </a:solidFill>
                <a:latin typeface="Canva Sans Bold"/>
              </a:rPr>
              <a:t>Quotes from Blog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grpSp>
        <p:nvGrpSpPr>
          <p:cNvPr id="2" name="Group 2"/>
          <p:cNvGrpSpPr/>
          <p:nvPr/>
        </p:nvGrpSpPr>
        <p:grpSpPr>
          <a:xfrm>
            <a:off x="527837" y="2077872"/>
            <a:ext cx="10274883" cy="3332685"/>
            <a:chOff x="0" y="0"/>
            <a:chExt cx="2706142" cy="877744"/>
          </a:xfrm>
        </p:grpSpPr>
        <p:sp>
          <p:nvSpPr>
            <p:cNvPr id="3" name="Freeform 3"/>
            <p:cNvSpPr/>
            <p:nvPr/>
          </p:nvSpPr>
          <p:spPr>
            <a:xfrm>
              <a:off x="0" y="0"/>
              <a:ext cx="2706142" cy="877744"/>
            </a:xfrm>
            <a:custGeom>
              <a:avLst/>
              <a:gdLst/>
              <a:ahLst/>
              <a:cxnLst/>
              <a:rect l="l" t="t" r="r" b="b"/>
              <a:pathLst>
                <a:path w="2706142" h="877744">
                  <a:moveTo>
                    <a:pt x="0" y="0"/>
                  </a:moveTo>
                  <a:lnTo>
                    <a:pt x="2706142" y="0"/>
                  </a:lnTo>
                  <a:lnTo>
                    <a:pt x="2706142" y="877744"/>
                  </a:lnTo>
                  <a:lnTo>
                    <a:pt x="0" y="877744"/>
                  </a:lnTo>
                  <a:close/>
                </a:path>
              </a:pathLst>
            </a:custGeom>
            <a:solidFill>
              <a:srgbClr val="FFFFFF"/>
            </a:solidFill>
            <a:ln w="38100" cap="sq">
              <a:solidFill>
                <a:srgbClr val="B244A2"/>
              </a:solidFill>
              <a:prstDash val="solid"/>
              <a:miter/>
            </a:ln>
          </p:spPr>
          <p:txBody>
            <a:bodyPr/>
            <a:lstStyle/>
            <a:p>
              <a:endParaRPr lang="en-US"/>
            </a:p>
          </p:txBody>
        </p:sp>
        <p:sp>
          <p:nvSpPr>
            <p:cNvPr id="4" name="TextBox 4"/>
            <p:cNvSpPr txBox="1"/>
            <p:nvPr/>
          </p:nvSpPr>
          <p:spPr>
            <a:xfrm>
              <a:off x="0" y="47625"/>
              <a:ext cx="2706142" cy="830119"/>
            </a:xfrm>
            <a:prstGeom prst="rect">
              <a:avLst/>
            </a:prstGeom>
          </p:spPr>
          <p:txBody>
            <a:bodyPr lIns="50800" tIns="50800" rIns="50800" bIns="50800" rtlCol="0" anchor="ctr"/>
            <a:lstStyle/>
            <a:p>
              <a:pPr algn="ctr">
                <a:lnSpc>
                  <a:spcPts val="2081"/>
                </a:lnSpc>
              </a:pPr>
              <a:endParaRPr/>
            </a:p>
          </p:txBody>
        </p:sp>
      </p:grpSp>
      <p:sp>
        <p:nvSpPr>
          <p:cNvPr id="5" name="Freeform 5"/>
          <p:cNvSpPr/>
          <p:nvPr/>
        </p:nvSpPr>
        <p:spPr>
          <a:xfrm>
            <a:off x="10274883" y="-10491217"/>
            <a:ext cx="17562161" cy="16493796"/>
          </a:xfrm>
          <a:custGeom>
            <a:avLst/>
            <a:gdLst/>
            <a:ahLst/>
            <a:cxnLst/>
            <a:rect l="l" t="t" r="r" b="b"/>
            <a:pathLst>
              <a:path w="17562161" h="16493796">
                <a:moveTo>
                  <a:pt x="0" y="0"/>
                </a:moveTo>
                <a:lnTo>
                  <a:pt x="17562161" y="0"/>
                </a:lnTo>
                <a:lnTo>
                  <a:pt x="17562161" y="16493796"/>
                </a:lnTo>
                <a:lnTo>
                  <a:pt x="0" y="16493796"/>
                </a:lnTo>
                <a:lnTo>
                  <a:pt x="0" y="0"/>
                </a:lnTo>
                <a:close/>
              </a:path>
            </a:pathLst>
          </a:custGeom>
          <a:blipFill>
            <a:blip r:embed="rId2"/>
            <a:stretch>
              <a:fillRect/>
            </a:stretch>
          </a:blipFill>
        </p:spPr>
        <p:txBody>
          <a:bodyPr/>
          <a:lstStyle/>
          <a:p>
            <a:endParaRPr lang="en-US"/>
          </a:p>
        </p:txBody>
      </p:sp>
      <p:sp>
        <p:nvSpPr>
          <p:cNvPr id="6" name="Freeform 6"/>
          <p:cNvSpPr/>
          <p:nvPr/>
        </p:nvSpPr>
        <p:spPr>
          <a:xfrm>
            <a:off x="-7209422" y="-10261515"/>
            <a:ext cx="14418844" cy="14418844"/>
          </a:xfrm>
          <a:custGeom>
            <a:avLst/>
            <a:gdLst/>
            <a:ahLst/>
            <a:cxnLst/>
            <a:rect l="l" t="t" r="r" b="b"/>
            <a:pathLst>
              <a:path w="14418844" h="14418844">
                <a:moveTo>
                  <a:pt x="0" y="0"/>
                </a:moveTo>
                <a:lnTo>
                  <a:pt x="14418844" y="0"/>
                </a:lnTo>
                <a:lnTo>
                  <a:pt x="14418844" y="14418844"/>
                </a:lnTo>
                <a:lnTo>
                  <a:pt x="0" y="14418844"/>
                </a:lnTo>
                <a:lnTo>
                  <a:pt x="0" y="0"/>
                </a:lnTo>
                <a:close/>
              </a:path>
            </a:pathLst>
          </a:custGeom>
          <a:blipFill>
            <a:blip r:embed="rId3"/>
            <a:stretch>
              <a:fillRect/>
            </a:stretch>
          </a:blipFill>
        </p:spPr>
        <p:txBody>
          <a:bodyPr/>
          <a:lstStyle/>
          <a:p>
            <a:endParaRPr lang="en-US"/>
          </a:p>
        </p:txBody>
      </p:sp>
      <p:sp>
        <p:nvSpPr>
          <p:cNvPr id="7" name="Freeform 7"/>
          <p:cNvSpPr/>
          <p:nvPr/>
        </p:nvSpPr>
        <p:spPr>
          <a:xfrm>
            <a:off x="13671623" y="-478063"/>
            <a:ext cx="14418844" cy="14418844"/>
          </a:xfrm>
          <a:custGeom>
            <a:avLst/>
            <a:gdLst/>
            <a:ahLst/>
            <a:cxnLst/>
            <a:rect l="l" t="t" r="r" b="b"/>
            <a:pathLst>
              <a:path w="14418844" h="14418844">
                <a:moveTo>
                  <a:pt x="0" y="0"/>
                </a:moveTo>
                <a:lnTo>
                  <a:pt x="14418844" y="0"/>
                </a:lnTo>
                <a:lnTo>
                  <a:pt x="14418844" y="14418843"/>
                </a:lnTo>
                <a:lnTo>
                  <a:pt x="0" y="14418843"/>
                </a:lnTo>
                <a:lnTo>
                  <a:pt x="0" y="0"/>
                </a:lnTo>
                <a:close/>
              </a:path>
            </a:pathLst>
          </a:custGeom>
          <a:blipFill>
            <a:blip r:embed="rId3"/>
            <a:stretch>
              <a:fillRect/>
            </a:stretch>
          </a:blipFill>
        </p:spPr>
        <p:txBody>
          <a:bodyPr/>
          <a:lstStyle/>
          <a:p>
            <a:endParaRPr lang="en-US"/>
          </a:p>
        </p:txBody>
      </p:sp>
      <p:grpSp>
        <p:nvGrpSpPr>
          <p:cNvPr id="8" name="Group 8"/>
          <p:cNvGrpSpPr/>
          <p:nvPr/>
        </p:nvGrpSpPr>
        <p:grpSpPr>
          <a:xfrm>
            <a:off x="527837" y="6334464"/>
            <a:ext cx="10274883" cy="3332685"/>
            <a:chOff x="0" y="0"/>
            <a:chExt cx="2706142" cy="877744"/>
          </a:xfrm>
        </p:grpSpPr>
        <p:sp>
          <p:nvSpPr>
            <p:cNvPr id="9" name="Freeform 9"/>
            <p:cNvSpPr/>
            <p:nvPr/>
          </p:nvSpPr>
          <p:spPr>
            <a:xfrm>
              <a:off x="0" y="0"/>
              <a:ext cx="2706142" cy="877744"/>
            </a:xfrm>
            <a:custGeom>
              <a:avLst/>
              <a:gdLst/>
              <a:ahLst/>
              <a:cxnLst/>
              <a:rect l="l" t="t" r="r" b="b"/>
              <a:pathLst>
                <a:path w="2706142" h="877744">
                  <a:moveTo>
                    <a:pt x="0" y="0"/>
                  </a:moveTo>
                  <a:lnTo>
                    <a:pt x="2706142" y="0"/>
                  </a:lnTo>
                  <a:lnTo>
                    <a:pt x="2706142" y="877744"/>
                  </a:lnTo>
                  <a:lnTo>
                    <a:pt x="0" y="877744"/>
                  </a:lnTo>
                  <a:close/>
                </a:path>
              </a:pathLst>
            </a:custGeom>
            <a:solidFill>
              <a:srgbClr val="FFFFFF"/>
            </a:solidFill>
            <a:ln w="28575" cap="sq">
              <a:solidFill>
                <a:srgbClr val="B244A2"/>
              </a:solidFill>
              <a:prstDash val="solid"/>
              <a:miter/>
            </a:ln>
          </p:spPr>
          <p:txBody>
            <a:bodyPr/>
            <a:lstStyle/>
            <a:p>
              <a:endParaRPr lang="en-US"/>
            </a:p>
          </p:txBody>
        </p:sp>
        <p:sp>
          <p:nvSpPr>
            <p:cNvPr id="10" name="TextBox 10"/>
            <p:cNvSpPr txBox="1"/>
            <p:nvPr/>
          </p:nvSpPr>
          <p:spPr>
            <a:xfrm>
              <a:off x="0" y="47625"/>
              <a:ext cx="2706142" cy="830119"/>
            </a:xfrm>
            <a:prstGeom prst="rect">
              <a:avLst/>
            </a:prstGeom>
          </p:spPr>
          <p:txBody>
            <a:bodyPr lIns="50800" tIns="50800" rIns="50800" bIns="50800" rtlCol="0" anchor="ctr"/>
            <a:lstStyle/>
            <a:p>
              <a:pPr algn="ctr">
                <a:lnSpc>
                  <a:spcPts val="2081"/>
                </a:lnSpc>
              </a:pPr>
              <a:endParaRPr/>
            </a:p>
          </p:txBody>
        </p:sp>
      </p:grpSp>
      <p:sp>
        <p:nvSpPr>
          <p:cNvPr id="11" name="TextBox 11"/>
          <p:cNvSpPr txBox="1"/>
          <p:nvPr/>
        </p:nvSpPr>
        <p:spPr>
          <a:xfrm>
            <a:off x="527837" y="1823023"/>
            <a:ext cx="10274883" cy="8039716"/>
          </a:xfrm>
          <a:prstGeom prst="rect">
            <a:avLst/>
          </a:prstGeom>
        </p:spPr>
        <p:txBody>
          <a:bodyPr lIns="0" tIns="0" rIns="0" bIns="0" rtlCol="0" anchor="t">
            <a:spAutoFit/>
          </a:bodyPr>
          <a:lstStyle/>
          <a:p>
            <a:pPr algn="ctr">
              <a:lnSpc>
                <a:spcPts val="3998"/>
              </a:lnSpc>
            </a:pPr>
            <a:endParaRPr/>
          </a:p>
          <a:p>
            <a:pPr algn="ctr">
              <a:lnSpc>
                <a:spcPts val="3998"/>
              </a:lnSpc>
            </a:pPr>
            <a:r>
              <a:rPr lang="en-US" sz="2855">
                <a:solidFill>
                  <a:srgbClr val="B244A2"/>
                </a:solidFill>
                <a:latin typeface="Canva Sans"/>
              </a:rPr>
              <a:t>We talked about culture- they do not have a holiday similar to Thanksgiving/ they said Pumpkin Pie is not a thing in Belarus and is gross. They have salads with grapes and sausage; they miss meat from Belarus and the aftertaste and general taste is better there. </a:t>
            </a:r>
          </a:p>
          <a:p>
            <a:pPr algn="ctr">
              <a:lnSpc>
                <a:spcPts val="3998"/>
              </a:lnSpc>
            </a:pPr>
            <a:endParaRPr lang="en-US" sz="2855">
              <a:solidFill>
                <a:srgbClr val="B244A2"/>
              </a:solidFill>
              <a:latin typeface="Canva Sans"/>
            </a:endParaRPr>
          </a:p>
          <a:p>
            <a:pPr algn="ctr">
              <a:lnSpc>
                <a:spcPts val="3998"/>
              </a:lnSpc>
            </a:pPr>
            <a:endParaRPr lang="en-US" sz="2855">
              <a:solidFill>
                <a:srgbClr val="B244A2"/>
              </a:solidFill>
              <a:latin typeface="Canva Sans"/>
            </a:endParaRPr>
          </a:p>
          <a:p>
            <a:pPr algn="ctr">
              <a:lnSpc>
                <a:spcPts val="3998"/>
              </a:lnSpc>
            </a:pPr>
            <a:endParaRPr lang="en-US" sz="2855">
              <a:solidFill>
                <a:srgbClr val="B244A2"/>
              </a:solidFill>
              <a:latin typeface="Canva Sans"/>
            </a:endParaRPr>
          </a:p>
          <a:p>
            <a:pPr algn="ctr">
              <a:lnSpc>
                <a:spcPts val="3998"/>
              </a:lnSpc>
            </a:pPr>
            <a:r>
              <a:rPr lang="en-US" sz="2855">
                <a:solidFill>
                  <a:srgbClr val="B244A2"/>
                </a:solidFill>
                <a:latin typeface="Canva Sans"/>
              </a:rPr>
              <a:t>Belarusian food:  Borscht with sour cream, bun and cinnamon, cream inside. Potato pancakes with sour cream, buns with cottage cheese inside (sweetened). Fish under a Winter Coat dish (translated). They said American mayo is weird, and the texture is rough and salty, in Belarus, it is in a packet.</a:t>
            </a:r>
          </a:p>
          <a:p>
            <a:pPr algn="ctr">
              <a:lnSpc>
                <a:spcPts val="3998"/>
              </a:lnSpc>
            </a:pPr>
            <a:endParaRPr lang="en-US" sz="2855">
              <a:solidFill>
                <a:srgbClr val="B244A2"/>
              </a:solidFill>
              <a:latin typeface="Canva Sans"/>
            </a:endParaRPr>
          </a:p>
        </p:txBody>
      </p:sp>
      <p:grpSp>
        <p:nvGrpSpPr>
          <p:cNvPr id="12" name="Group 12"/>
          <p:cNvGrpSpPr/>
          <p:nvPr/>
        </p:nvGrpSpPr>
        <p:grpSpPr>
          <a:xfrm>
            <a:off x="11487635" y="2916479"/>
            <a:ext cx="6222073" cy="5507940"/>
            <a:chOff x="0" y="0"/>
            <a:chExt cx="1638735" cy="1450651"/>
          </a:xfrm>
        </p:grpSpPr>
        <p:sp>
          <p:nvSpPr>
            <p:cNvPr id="13" name="Freeform 13"/>
            <p:cNvSpPr/>
            <p:nvPr/>
          </p:nvSpPr>
          <p:spPr>
            <a:xfrm>
              <a:off x="0" y="0"/>
              <a:ext cx="1638735" cy="1450651"/>
            </a:xfrm>
            <a:custGeom>
              <a:avLst/>
              <a:gdLst/>
              <a:ahLst/>
              <a:cxnLst/>
              <a:rect l="l" t="t" r="r" b="b"/>
              <a:pathLst>
                <a:path w="1638735" h="1450651">
                  <a:moveTo>
                    <a:pt x="0" y="0"/>
                  </a:moveTo>
                  <a:lnTo>
                    <a:pt x="1638735" y="0"/>
                  </a:lnTo>
                  <a:lnTo>
                    <a:pt x="1638735" y="1450651"/>
                  </a:lnTo>
                  <a:lnTo>
                    <a:pt x="0" y="1450651"/>
                  </a:lnTo>
                  <a:close/>
                </a:path>
              </a:pathLst>
            </a:custGeom>
            <a:solidFill>
              <a:srgbClr val="FFFFFF"/>
            </a:solidFill>
            <a:ln w="28575" cap="sq">
              <a:solidFill>
                <a:srgbClr val="B244A2"/>
              </a:solidFill>
              <a:prstDash val="solid"/>
              <a:miter/>
            </a:ln>
          </p:spPr>
          <p:txBody>
            <a:bodyPr/>
            <a:lstStyle/>
            <a:p>
              <a:endParaRPr lang="en-US"/>
            </a:p>
          </p:txBody>
        </p:sp>
        <p:sp>
          <p:nvSpPr>
            <p:cNvPr id="14" name="TextBox 14"/>
            <p:cNvSpPr txBox="1"/>
            <p:nvPr/>
          </p:nvSpPr>
          <p:spPr>
            <a:xfrm>
              <a:off x="0" y="47625"/>
              <a:ext cx="1638735" cy="1403026"/>
            </a:xfrm>
            <a:prstGeom prst="rect">
              <a:avLst/>
            </a:prstGeom>
          </p:spPr>
          <p:txBody>
            <a:bodyPr lIns="50800" tIns="50800" rIns="50800" bIns="50800" rtlCol="0" anchor="ctr"/>
            <a:lstStyle/>
            <a:p>
              <a:pPr algn="ctr">
                <a:lnSpc>
                  <a:spcPts val="2081"/>
                </a:lnSpc>
              </a:pPr>
              <a:endParaRPr/>
            </a:p>
          </p:txBody>
        </p:sp>
      </p:grpSp>
      <p:sp>
        <p:nvSpPr>
          <p:cNvPr id="15" name="TextBox 15"/>
          <p:cNvSpPr txBox="1"/>
          <p:nvPr/>
        </p:nvSpPr>
        <p:spPr>
          <a:xfrm>
            <a:off x="1028700" y="447675"/>
            <a:ext cx="11994215" cy="1152525"/>
          </a:xfrm>
          <a:prstGeom prst="rect">
            <a:avLst/>
          </a:prstGeom>
        </p:spPr>
        <p:txBody>
          <a:bodyPr lIns="0" tIns="0" rIns="0" bIns="0" rtlCol="0" anchor="t">
            <a:spAutoFit/>
          </a:bodyPr>
          <a:lstStyle/>
          <a:p>
            <a:pPr>
              <a:lnSpc>
                <a:spcPts val="9000"/>
              </a:lnSpc>
            </a:pPr>
            <a:r>
              <a:rPr lang="en-US" sz="7500">
                <a:solidFill>
                  <a:srgbClr val="B244A2"/>
                </a:solidFill>
                <a:latin typeface="Canva Sans Bold"/>
              </a:rPr>
              <a:t>Culture (from blogs)</a:t>
            </a:r>
          </a:p>
        </p:txBody>
      </p:sp>
      <p:sp>
        <p:nvSpPr>
          <p:cNvPr id="16" name="TextBox 16"/>
          <p:cNvSpPr txBox="1"/>
          <p:nvPr/>
        </p:nvSpPr>
        <p:spPr>
          <a:xfrm>
            <a:off x="12000142" y="3801364"/>
            <a:ext cx="5259158" cy="3958650"/>
          </a:xfrm>
          <a:prstGeom prst="rect">
            <a:avLst/>
          </a:prstGeom>
        </p:spPr>
        <p:txBody>
          <a:bodyPr lIns="0" tIns="0" rIns="0" bIns="0" rtlCol="0" anchor="t">
            <a:spAutoFit/>
          </a:bodyPr>
          <a:lstStyle/>
          <a:p>
            <a:pPr algn="ctr">
              <a:lnSpc>
                <a:spcPts val="3110"/>
              </a:lnSpc>
              <a:spcBef>
                <a:spcPct val="0"/>
              </a:spcBef>
            </a:pPr>
            <a:r>
              <a:rPr lang="en-US" sz="3110">
                <a:solidFill>
                  <a:srgbClr val="B244A2"/>
                </a:solidFill>
                <a:latin typeface="Canva Sans"/>
              </a:rPr>
              <a:t>They said Easter occurs- boil an egg for yourself and a friend/ beat it from top to bottom, if it smashes you lose (aka strongest egg wins). They boil eggs and put stickers on them-called them propaganda eggs because you decorate them with God's face.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grpSp>
        <p:nvGrpSpPr>
          <p:cNvPr id="2" name="Group 2"/>
          <p:cNvGrpSpPr/>
          <p:nvPr/>
        </p:nvGrpSpPr>
        <p:grpSpPr>
          <a:xfrm>
            <a:off x="237659" y="1780111"/>
            <a:ext cx="17694920" cy="1783200"/>
            <a:chOff x="0" y="0"/>
            <a:chExt cx="4660391" cy="469649"/>
          </a:xfrm>
        </p:grpSpPr>
        <p:sp>
          <p:nvSpPr>
            <p:cNvPr id="3" name="Freeform 3"/>
            <p:cNvSpPr/>
            <p:nvPr/>
          </p:nvSpPr>
          <p:spPr>
            <a:xfrm>
              <a:off x="0" y="0"/>
              <a:ext cx="4660390" cy="469649"/>
            </a:xfrm>
            <a:custGeom>
              <a:avLst/>
              <a:gdLst/>
              <a:ahLst/>
              <a:cxnLst/>
              <a:rect l="l" t="t" r="r" b="b"/>
              <a:pathLst>
                <a:path w="4660390" h="469649">
                  <a:moveTo>
                    <a:pt x="0" y="0"/>
                  </a:moveTo>
                  <a:lnTo>
                    <a:pt x="4660390" y="0"/>
                  </a:lnTo>
                  <a:lnTo>
                    <a:pt x="4660390" y="469649"/>
                  </a:lnTo>
                  <a:lnTo>
                    <a:pt x="0" y="469649"/>
                  </a:lnTo>
                  <a:close/>
                </a:path>
              </a:pathLst>
            </a:custGeom>
            <a:solidFill>
              <a:srgbClr val="FFFFFF"/>
            </a:solidFill>
          </p:spPr>
          <p:txBody>
            <a:bodyPr/>
            <a:lstStyle/>
            <a:p>
              <a:endParaRPr lang="en-US"/>
            </a:p>
          </p:txBody>
        </p:sp>
        <p:sp>
          <p:nvSpPr>
            <p:cNvPr id="4" name="TextBox 4"/>
            <p:cNvSpPr txBox="1"/>
            <p:nvPr/>
          </p:nvSpPr>
          <p:spPr>
            <a:xfrm>
              <a:off x="0" y="47625"/>
              <a:ext cx="4660391" cy="422024"/>
            </a:xfrm>
            <a:prstGeom prst="rect">
              <a:avLst/>
            </a:prstGeom>
          </p:spPr>
          <p:txBody>
            <a:bodyPr lIns="50800" tIns="50800" rIns="50800" bIns="50800" rtlCol="0" anchor="ctr"/>
            <a:lstStyle/>
            <a:p>
              <a:pPr algn="ctr">
                <a:lnSpc>
                  <a:spcPts val="2081"/>
                </a:lnSpc>
              </a:pPr>
              <a:endParaRPr/>
            </a:p>
          </p:txBody>
        </p:sp>
      </p:grpSp>
      <p:sp>
        <p:nvSpPr>
          <p:cNvPr id="5" name="Freeform 5"/>
          <p:cNvSpPr/>
          <p:nvPr/>
        </p:nvSpPr>
        <p:spPr>
          <a:xfrm>
            <a:off x="-6731123" y="-11747132"/>
            <a:ext cx="14418844" cy="14418844"/>
          </a:xfrm>
          <a:custGeom>
            <a:avLst/>
            <a:gdLst/>
            <a:ahLst/>
            <a:cxnLst/>
            <a:rect l="l" t="t" r="r" b="b"/>
            <a:pathLst>
              <a:path w="14418844" h="14418844">
                <a:moveTo>
                  <a:pt x="0" y="0"/>
                </a:moveTo>
                <a:lnTo>
                  <a:pt x="14418843" y="0"/>
                </a:lnTo>
                <a:lnTo>
                  <a:pt x="14418843" y="14418843"/>
                </a:lnTo>
                <a:lnTo>
                  <a:pt x="0" y="14418843"/>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237659" y="5930832"/>
            <a:ext cx="17694920" cy="1783200"/>
            <a:chOff x="0" y="0"/>
            <a:chExt cx="4660391" cy="469649"/>
          </a:xfrm>
        </p:grpSpPr>
        <p:sp>
          <p:nvSpPr>
            <p:cNvPr id="7" name="Freeform 7"/>
            <p:cNvSpPr/>
            <p:nvPr/>
          </p:nvSpPr>
          <p:spPr>
            <a:xfrm>
              <a:off x="0" y="0"/>
              <a:ext cx="4660390" cy="469649"/>
            </a:xfrm>
            <a:custGeom>
              <a:avLst/>
              <a:gdLst/>
              <a:ahLst/>
              <a:cxnLst/>
              <a:rect l="l" t="t" r="r" b="b"/>
              <a:pathLst>
                <a:path w="4660390" h="469649">
                  <a:moveTo>
                    <a:pt x="0" y="0"/>
                  </a:moveTo>
                  <a:lnTo>
                    <a:pt x="4660390" y="0"/>
                  </a:lnTo>
                  <a:lnTo>
                    <a:pt x="4660390" y="469649"/>
                  </a:lnTo>
                  <a:lnTo>
                    <a:pt x="0" y="469649"/>
                  </a:lnTo>
                  <a:close/>
                </a:path>
              </a:pathLst>
            </a:custGeom>
            <a:solidFill>
              <a:srgbClr val="FFFFFF"/>
            </a:solidFill>
          </p:spPr>
          <p:txBody>
            <a:bodyPr/>
            <a:lstStyle/>
            <a:p>
              <a:endParaRPr lang="en-US"/>
            </a:p>
          </p:txBody>
        </p:sp>
        <p:sp>
          <p:nvSpPr>
            <p:cNvPr id="8" name="TextBox 8"/>
            <p:cNvSpPr txBox="1"/>
            <p:nvPr/>
          </p:nvSpPr>
          <p:spPr>
            <a:xfrm>
              <a:off x="0" y="47625"/>
              <a:ext cx="4660391" cy="422024"/>
            </a:xfrm>
            <a:prstGeom prst="rect">
              <a:avLst/>
            </a:prstGeom>
          </p:spPr>
          <p:txBody>
            <a:bodyPr lIns="50800" tIns="50800" rIns="50800" bIns="50800" rtlCol="0" anchor="ctr"/>
            <a:lstStyle/>
            <a:p>
              <a:pPr algn="ctr">
                <a:lnSpc>
                  <a:spcPts val="2081"/>
                </a:lnSpc>
              </a:pPr>
              <a:endParaRPr/>
            </a:p>
          </p:txBody>
        </p:sp>
      </p:grpSp>
      <p:sp>
        <p:nvSpPr>
          <p:cNvPr id="9" name="TextBox 9"/>
          <p:cNvSpPr txBox="1"/>
          <p:nvPr/>
        </p:nvSpPr>
        <p:spPr>
          <a:xfrm>
            <a:off x="237659" y="1990724"/>
            <a:ext cx="17694920" cy="7267576"/>
          </a:xfrm>
          <a:prstGeom prst="rect">
            <a:avLst/>
          </a:prstGeom>
        </p:spPr>
        <p:txBody>
          <a:bodyPr lIns="0" tIns="0" rIns="0" bIns="0" rtlCol="0" anchor="t">
            <a:spAutoFit/>
          </a:bodyPr>
          <a:lstStyle/>
          <a:p>
            <a:pPr>
              <a:lnSpc>
                <a:spcPts val="4499"/>
              </a:lnSpc>
            </a:pPr>
            <a:r>
              <a:rPr lang="en-US" sz="2999">
                <a:solidFill>
                  <a:srgbClr val="B244A2"/>
                </a:solidFill>
                <a:latin typeface="Canva Sans"/>
              </a:rPr>
              <a:t>“They went to go get groceries and their EBT card was cut off, they had $7 left and could not get the groceries they needed” </a:t>
            </a:r>
          </a:p>
          <a:p>
            <a:pPr>
              <a:lnSpc>
                <a:spcPts val="4499"/>
              </a:lnSpc>
            </a:pPr>
            <a:endParaRPr lang="en-US" sz="2999">
              <a:solidFill>
                <a:srgbClr val="B244A2"/>
              </a:solidFill>
              <a:latin typeface="Canva Sans"/>
            </a:endParaRPr>
          </a:p>
          <a:p>
            <a:pPr>
              <a:lnSpc>
                <a:spcPts val="4499"/>
              </a:lnSpc>
            </a:pPr>
            <a:r>
              <a:rPr lang="en-US" sz="2999">
                <a:solidFill>
                  <a:srgbClr val="B244A2"/>
                </a:solidFill>
                <a:latin typeface="Canva Sans"/>
              </a:rPr>
              <a:t>“We described a few jobs which do not require a lot of English, but she wants to go into the medical field and we found it difficult to explain that she needed to know more English- we know she could work for a company such as Amazon but that is not what she wants to do”</a:t>
            </a:r>
          </a:p>
          <a:p>
            <a:pPr>
              <a:lnSpc>
                <a:spcPts val="4499"/>
              </a:lnSpc>
            </a:pPr>
            <a:endParaRPr lang="en-US" sz="2999">
              <a:solidFill>
                <a:srgbClr val="B244A2"/>
              </a:solidFill>
              <a:latin typeface="Canva Sans"/>
            </a:endParaRPr>
          </a:p>
          <a:p>
            <a:pPr>
              <a:lnSpc>
                <a:spcPts val="4499"/>
              </a:lnSpc>
            </a:pPr>
            <a:r>
              <a:rPr lang="en-US" sz="2999">
                <a:solidFill>
                  <a:srgbClr val="B244A2"/>
                </a:solidFill>
                <a:latin typeface="Canva Sans"/>
              </a:rPr>
              <a:t>“The older daughter sent a picture of an eviction notice as they do not have money to pay their rent. This sent me into panic mode because the lawyer/ case worker was supposed to handle the issue but it was not handled”</a:t>
            </a:r>
          </a:p>
          <a:p>
            <a:pPr>
              <a:lnSpc>
                <a:spcPts val="4499"/>
              </a:lnSpc>
            </a:pPr>
            <a:endParaRPr lang="en-US" sz="2999">
              <a:solidFill>
                <a:srgbClr val="B244A2"/>
              </a:solidFill>
              <a:latin typeface="Canva Sans"/>
            </a:endParaRPr>
          </a:p>
          <a:p>
            <a:pPr>
              <a:lnSpc>
                <a:spcPts val="4499"/>
              </a:lnSpc>
            </a:pPr>
            <a:r>
              <a:rPr lang="en-US" sz="2999">
                <a:solidFill>
                  <a:srgbClr val="B244A2"/>
                </a:solidFill>
                <a:latin typeface="Canva Sans"/>
              </a:rPr>
              <a:t>“Her mindset has been fixed in this state since she arrived and I have been trying to make her situation better but she is still unhappy here and wants to leave”</a:t>
            </a:r>
          </a:p>
        </p:txBody>
      </p:sp>
      <p:sp>
        <p:nvSpPr>
          <p:cNvPr id="10" name="Freeform 10"/>
          <p:cNvSpPr/>
          <p:nvPr/>
        </p:nvSpPr>
        <p:spPr>
          <a:xfrm>
            <a:off x="12734605" y="3932395"/>
            <a:ext cx="14418844" cy="14418844"/>
          </a:xfrm>
          <a:custGeom>
            <a:avLst/>
            <a:gdLst/>
            <a:ahLst/>
            <a:cxnLst/>
            <a:rect l="l" t="t" r="r" b="b"/>
            <a:pathLst>
              <a:path w="14418844" h="14418844">
                <a:moveTo>
                  <a:pt x="0" y="0"/>
                </a:moveTo>
                <a:lnTo>
                  <a:pt x="14418844" y="0"/>
                </a:lnTo>
                <a:lnTo>
                  <a:pt x="14418844" y="14418844"/>
                </a:lnTo>
                <a:lnTo>
                  <a:pt x="0" y="14418844"/>
                </a:lnTo>
                <a:lnTo>
                  <a:pt x="0" y="0"/>
                </a:lnTo>
                <a:close/>
              </a:path>
            </a:pathLst>
          </a:custGeom>
          <a:blipFill>
            <a:blip r:embed="rId2"/>
            <a:stretch>
              <a:fillRect/>
            </a:stretch>
          </a:blipFill>
        </p:spPr>
        <p:txBody>
          <a:bodyPr/>
          <a:lstStyle/>
          <a:p>
            <a:endParaRPr lang="en-US"/>
          </a:p>
        </p:txBody>
      </p:sp>
      <p:sp>
        <p:nvSpPr>
          <p:cNvPr id="11" name="TextBox 11"/>
          <p:cNvSpPr txBox="1"/>
          <p:nvPr/>
        </p:nvSpPr>
        <p:spPr>
          <a:xfrm>
            <a:off x="1028694" y="447675"/>
            <a:ext cx="11994215" cy="1152525"/>
          </a:xfrm>
          <a:prstGeom prst="rect">
            <a:avLst/>
          </a:prstGeom>
        </p:spPr>
        <p:txBody>
          <a:bodyPr lIns="0" tIns="0" rIns="0" bIns="0" rtlCol="0" anchor="t">
            <a:spAutoFit/>
          </a:bodyPr>
          <a:lstStyle/>
          <a:p>
            <a:pPr>
              <a:lnSpc>
                <a:spcPts val="9000"/>
              </a:lnSpc>
            </a:pPr>
            <a:r>
              <a:rPr lang="en-US" sz="7500">
                <a:solidFill>
                  <a:srgbClr val="B244A2"/>
                </a:solidFill>
                <a:latin typeface="Canva Sans Bold"/>
              </a:rPr>
              <a:t>Blogs (Continued)</a:t>
            </a:r>
          </a:p>
        </p:txBody>
      </p:sp>
      <p:sp>
        <p:nvSpPr>
          <p:cNvPr id="12" name="Freeform 12"/>
          <p:cNvSpPr/>
          <p:nvPr/>
        </p:nvSpPr>
        <p:spPr>
          <a:xfrm rot="6939613">
            <a:off x="-6731123" y="-9336220"/>
            <a:ext cx="14418844" cy="14418844"/>
          </a:xfrm>
          <a:custGeom>
            <a:avLst/>
            <a:gdLst/>
            <a:ahLst/>
            <a:cxnLst/>
            <a:rect l="l" t="t" r="r" b="b"/>
            <a:pathLst>
              <a:path w="14418844" h="14418844">
                <a:moveTo>
                  <a:pt x="0" y="0"/>
                </a:moveTo>
                <a:lnTo>
                  <a:pt x="14418843" y="0"/>
                </a:lnTo>
                <a:lnTo>
                  <a:pt x="14418843" y="14418844"/>
                </a:lnTo>
                <a:lnTo>
                  <a:pt x="0" y="1441884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2F2"/>
        </a:solidFill>
        <a:effectLst/>
      </p:bgPr>
    </p:bg>
    <p:spTree>
      <p:nvGrpSpPr>
        <p:cNvPr id="1" name=""/>
        <p:cNvGrpSpPr/>
        <p:nvPr/>
      </p:nvGrpSpPr>
      <p:grpSpPr>
        <a:xfrm>
          <a:off x="0" y="0"/>
          <a:ext cx="0" cy="0"/>
          <a:chOff x="0" y="0"/>
          <a:chExt cx="0" cy="0"/>
        </a:xfrm>
      </p:grpSpPr>
      <p:sp>
        <p:nvSpPr>
          <p:cNvPr id="2" name="Freeform 2"/>
          <p:cNvSpPr/>
          <p:nvPr/>
        </p:nvSpPr>
        <p:spPr>
          <a:xfrm>
            <a:off x="-7635830" y="4180045"/>
            <a:ext cx="14418844" cy="14418844"/>
          </a:xfrm>
          <a:custGeom>
            <a:avLst/>
            <a:gdLst/>
            <a:ahLst/>
            <a:cxnLst/>
            <a:rect l="l" t="t" r="r" b="b"/>
            <a:pathLst>
              <a:path w="14418844" h="14418844">
                <a:moveTo>
                  <a:pt x="0" y="0"/>
                </a:moveTo>
                <a:lnTo>
                  <a:pt x="14418843" y="0"/>
                </a:lnTo>
                <a:lnTo>
                  <a:pt x="14418843" y="14418844"/>
                </a:lnTo>
                <a:lnTo>
                  <a:pt x="0" y="1441884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85906" y="447675"/>
            <a:ext cx="11994215" cy="1152525"/>
          </a:xfrm>
          <a:prstGeom prst="rect">
            <a:avLst/>
          </a:prstGeom>
        </p:spPr>
        <p:txBody>
          <a:bodyPr lIns="0" tIns="0" rIns="0" bIns="0" rtlCol="0" anchor="t">
            <a:spAutoFit/>
          </a:bodyPr>
          <a:lstStyle/>
          <a:p>
            <a:pPr>
              <a:lnSpc>
                <a:spcPts val="9000"/>
              </a:lnSpc>
            </a:pPr>
            <a:r>
              <a:rPr lang="en-US" sz="7500">
                <a:solidFill>
                  <a:srgbClr val="B244A2"/>
                </a:solidFill>
                <a:latin typeface="Canva Sans Bold"/>
              </a:rPr>
              <a:t>Blogs (Final)</a:t>
            </a:r>
          </a:p>
        </p:txBody>
      </p:sp>
      <p:grpSp>
        <p:nvGrpSpPr>
          <p:cNvPr id="4" name="Group 4"/>
          <p:cNvGrpSpPr/>
          <p:nvPr/>
        </p:nvGrpSpPr>
        <p:grpSpPr>
          <a:xfrm>
            <a:off x="313090" y="6207821"/>
            <a:ext cx="16946210" cy="1666522"/>
            <a:chOff x="0" y="0"/>
            <a:chExt cx="4463199" cy="438919"/>
          </a:xfrm>
        </p:grpSpPr>
        <p:sp>
          <p:nvSpPr>
            <p:cNvPr id="5" name="Freeform 5"/>
            <p:cNvSpPr/>
            <p:nvPr/>
          </p:nvSpPr>
          <p:spPr>
            <a:xfrm>
              <a:off x="0" y="0"/>
              <a:ext cx="4463199" cy="438919"/>
            </a:xfrm>
            <a:custGeom>
              <a:avLst/>
              <a:gdLst/>
              <a:ahLst/>
              <a:cxnLst/>
              <a:rect l="l" t="t" r="r" b="b"/>
              <a:pathLst>
                <a:path w="4463199" h="438919">
                  <a:moveTo>
                    <a:pt x="0" y="0"/>
                  </a:moveTo>
                  <a:lnTo>
                    <a:pt x="4463199" y="0"/>
                  </a:lnTo>
                  <a:lnTo>
                    <a:pt x="4463199" y="438919"/>
                  </a:lnTo>
                  <a:lnTo>
                    <a:pt x="0" y="438919"/>
                  </a:lnTo>
                  <a:close/>
                </a:path>
              </a:pathLst>
            </a:custGeom>
            <a:solidFill>
              <a:srgbClr val="FFFFFF"/>
            </a:solidFill>
          </p:spPr>
          <p:txBody>
            <a:bodyPr/>
            <a:lstStyle/>
            <a:p>
              <a:endParaRPr lang="en-US"/>
            </a:p>
          </p:txBody>
        </p:sp>
        <p:sp>
          <p:nvSpPr>
            <p:cNvPr id="6" name="TextBox 6"/>
            <p:cNvSpPr txBox="1"/>
            <p:nvPr/>
          </p:nvSpPr>
          <p:spPr>
            <a:xfrm>
              <a:off x="0" y="47625"/>
              <a:ext cx="4463199" cy="391294"/>
            </a:xfrm>
            <a:prstGeom prst="rect">
              <a:avLst/>
            </a:prstGeom>
          </p:spPr>
          <p:txBody>
            <a:bodyPr lIns="50800" tIns="50800" rIns="50800" bIns="50800" rtlCol="0" anchor="ctr"/>
            <a:lstStyle/>
            <a:p>
              <a:pPr algn="ctr">
                <a:lnSpc>
                  <a:spcPts val="2081"/>
                </a:lnSpc>
              </a:pPr>
              <a:endParaRPr/>
            </a:p>
          </p:txBody>
        </p:sp>
      </p:grpSp>
      <p:sp>
        <p:nvSpPr>
          <p:cNvPr id="7" name="TextBox 7"/>
          <p:cNvSpPr txBox="1"/>
          <p:nvPr/>
        </p:nvSpPr>
        <p:spPr>
          <a:xfrm>
            <a:off x="514347" y="1941838"/>
            <a:ext cx="17259306" cy="6705601"/>
          </a:xfrm>
          <a:prstGeom prst="rect">
            <a:avLst/>
          </a:prstGeom>
        </p:spPr>
        <p:txBody>
          <a:bodyPr lIns="0" tIns="0" rIns="0" bIns="0" rtlCol="0" anchor="t">
            <a:spAutoFit/>
          </a:bodyPr>
          <a:lstStyle/>
          <a:p>
            <a:pPr>
              <a:lnSpc>
                <a:spcPts val="4499"/>
              </a:lnSpc>
            </a:pPr>
            <a:r>
              <a:rPr lang="en-US" sz="2999">
                <a:solidFill>
                  <a:srgbClr val="B244A2"/>
                </a:solidFill>
                <a:latin typeface="Canva Sans"/>
              </a:rPr>
              <a:t>“The mom does not want to meet anymore because she has a job. She thinks she does not need help, but will call if she has questions. The older daughter has been pushing us out so I have been trying to balance giving her space and still aiding/ being her friend”</a:t>
            </a:r>
          </a:p>
          <a:p>
            <a:pPr>
              <a:lnSpc>
                <a:spcPts val="4499"/>
              </a:lnSpc>
            </a:pPr>
            <a:endParaRPr lang="en-US" sz="2999">
              <a:solidFill>
                <a:srgbClr val="B244A2"/>
              </a:solidFill>
              <a:latin typeface="Canva Sans"/>
            </a:endParaRPr>
          </a:p>
          <a:p>
            <a:pPr>
              <a:lnSpc>
                <a:spcPts val="4499"/>
              </a:lnSpc>
            </a:pPr>
            <a:r>
              <a:rPr lang="en-US" sz="2999">
                <a:solidFill>
                  <a:srgbClr val="B244A2"/>
                </a:solidFill>
                <a:latin typeface="Canva Sans"/>
              </a:rPr>
              <a:t>“The older daughter is going to Tbilisi, Georgia when reunited with her fiance as there is no US Embassy in Belarus. They are going to see about refugee status for the husband so they both can potentially visit”</a:t>
            </a:r>
          </a:p>
          <a:p>
            <a:pPr>
              <a:lnSpc>
                <a:spcPts val="4499"/>
              </a:lnSpc>
            </a:pPr>
            <a:endParaRPr lang="en-US" sz="2999">
              <a:solidFill>
                <a:srgbClr val="B244A2"/>
              </a:solidFill>
              <a:latin typeface="Canva Sans"/>
            </a:endParaRPr>
          </a:p>
          <a:p>
            <a:pPr>
              <a:lnSpc>
                <a:spcPts val="4499"/>
              </a:lnSpc>
            </a:pPr>
            <a:r>
              <a:rPr lang="en-US" sz="2999">
                <a:solidFill>
                  <a:srgbClr val="B244A2"/>
                </a:solidFill>
                <a:latin typeface="Canva Sans"/>
              </a:rPr>
              <a:t>“A group of guys kept walking around and continuously staring/ making a point to make it obvious; the other mentor and I both brought it up to each other”</a:t>
            </a:r>
          </a:p>
          <a:p>
            <a:pPr>
              <a:lnSpc>
                <a:spcPts val="4499"/>
              </a:lnSpc>
            </a:pPr>
            <a:endParaRPr lang="en-US" sz="2999">
              <a:solidFill>
                <a:srgbClr val="B244A2"/>
              </a:solidFill>
              <a:latin typeface="Canva Sans"/>
            </a:endParaRPr>
          </a:p>
          <a:p>
            <a:pPr>
              <a:lnSpc>
                <a:spcPts val="4499"/>
              </a:lnSpc>
            </a:pPr>
            <a:endParaRPr lang="en-US" sz="2999">
              <a:solidFill>
                <a:srgbClr val="B244A2"/>
              </a:solidFill>
              <a:latin typeface="Canva Sans"/>
            </a:endParaRPr>
          </a:p>
        </p:txBody>
      </p:sp>
      <p:sp>
        <p:nvSpPr>
          <p:cNvPr id="8" name="Freeform 8"/>
          <p:cNvSpPr/>
          <p:nvPr/>
        </p:nvSpPr>
        <p:spPr>
          <a:xfrm>
            <a:off x="11829899" y="-9854916"/>
            <a:ext cx="14418844" cy="14418844"/>
          </a:xfrm>
          <a:custGeom>
            <a:avLst/>
            <a:gdLst/>
            <a:ahLst/>
            <a:cxnLst/>
            <a:rect l="l" t="t" r="r" b="b"/>
            <a:pathLst>
              <a:path w="14418844" h="14418844">
                <a:moveTo>
                  <a:pt x="0" y="0"/>
                </a:moveTo>
                <a:lnTo>
                  <a:pt x="14418843" y="0"/>
                </a:lnTo>
                <a:lnTo>
                  <a:pt x="14418843" y="14418844"/>
                </a:lnTo>
                <a:lnTo>
                  <a:pt x="0" y="14418844"/>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514347" y="8108516"/>
            <a:ext cx="16521901" cy="1780540"/>
          </a:xfrm>
          <a:prstGeom prst="rect">
            <a:avLst/>
          </a:prstGeom>
        </p:spPr>
        <p:txBody>
          <a:bodyPr lIns="0" tIns="0" rIns="0" bIns="0" rtlCol="0" anchor="t">
            <a:spAutoFit/>
          </a:bodyPr>
          <a:lstStyle/>
          <a:p>
            <a:pPr algn="ctr">
              <a:lnSpc>
                <a:spcPts val="4759"/>
              </a:lnSpc>
            </a:pPr>
            <a:r>
              <a:rPr lang="en-US" sz="3399">
                <a:solidFill>
                  <a:srgbClr val="B244A2"/>
                </a:solidFill>
                <a:latin typeface="Canva Sans Bold"/>
              </a:rPr>
              <a:t>I am sharing all of this to spread understanding and kindness. You never know what someone is going through, educate yourself and become culturally aware- our differences make the world go round.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1675</Words>
  <Application>Microsoft Macintosh PowerPoint</Application>
  <PresentationFormat>Custom</PresentationFormat>
  <Paragraphs>73</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TT Chocolates</vt:lpstr>
      <vt:lpstr>Canva Sans Bold</vt:lpstr>
      <vt:lpstr>Canva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Belarusian education</dc:title>
  <cp:lastModifiedBy>Hodge, Abbie</cp:lastModifiedBy>
  <cp:revision>1</cp:revision>
  <dcterms:created xsi:type="dcterms:W3CDTF">2006-08-16T00:00:00Z</dcterms:created>
  <dcterms:modified xsi:type="dcterms:W3CDTF">2024-03-21T20:02:19Z</dcterms:modified>
  <dc:identifier>DAGADpI1oVU</dc:identifier>
</cp:coreProperties>
</file>